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6" r:id="rId1"/>
  </p:sldMasterIdLst>
  <p:sldIdLst>
    <p:sldId id="257" r:id="rId2"/>
    <p:sldId id="258" r:id="rId3"/>
    <p:sldId id="259" r:id="rId4"/>
    <p:sldId id="260" r:id="rId5"/>
    <p:sldId id="261" r:id="rId6"/>
    <p:sldId id="270" r:id="rId7"/>
    <p:sldId id="262" r:id="rId8"/>
    <p:sldId id="271" r:id="rId9"/>
    <p:sldId id="263" r:id="rId10"/>
    <p:sldId id="264" r:id="rId11"/>
    <p:sldId id="272" r:id="rId12"/>
    <p:sldId id="265"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196" autoAdjust="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tmp>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CA627-8A40-DAE5-C3FA-0B065E68D8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97CFA69-EB9A-5502-DEC2-739E47E105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6CD964-7668-2EAA-26C8-29472B1DEF35}"/>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81606754-9445-CB76-D3BD-A96194CC6D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61755B-7006-8ED9-2647-EA9DE71AF28C}"/>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1922591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4814A-09B4-D2B2-71E6-99C4404C2F7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3A0270-D24B-F461-1E45-7D5FC17E32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6FC29C-F689-E11D-2623-0595823BCEC0}"/>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073AFC3B-2754-8C44-ED0E-15366F8372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318CC6-E88C-A044-3CA0-C03F99532C74}"/>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1693645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59CEFE-B8D4-B74B-0500-C4D0290D929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C0AC9D-BE71-F2B2-7BE4-9F8919B608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070DBE-9A12-A435-43CC-C7917E40B4B2}"/>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EA77DCD7-BF98-565C-A33A-D74FFCCD30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B773AA-1943-72D6-E4C7-D8660CB0F4FF}"/>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2788504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3DBC7-F8BC-2EC4-6243-6DE5E6055E1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99D24A0-01E8-8685-7342-BCEFAC5AA3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C9C924-D207-4505-9C5E-46FA0724E339}"/>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DDFA3414-867A-9300-47D4-240E380B02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E511BA-E973-D3DB-FC54-A1AE2BBD7EE9}"/>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1976135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6D265-4712-C59D-D235-D50BEF8594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8520624-500C-02EE-CA01-A4A4F28143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18F622-5A78-E6E6-4CCA-CF9738F0CF38}"/>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E4FCCBE9-3BB8-6756-CF73-EC05F1F1A8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F861FF-091E-8569-3A1E-E8C0160E325F}"/>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2193215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A6D5-18A4-E5A1-8750-F05B0A90065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4072D94-6566-81B0-0952-56526DCFC6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86D8165-E423-C0BE-8037-4F48A0753C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909DB9D-669E-F145-657C-AC564C4C9CF2}"/>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6" name="Footer Placeholder 5">
            <a:extLst>
              <a:ext uri="{FF2B5EF4-FFF2-40B4-BE49-F238E27FC236}">
                <a16:creationId xmlns:a16="http://schemas.microsoft.com/office/drawing/2014/main" id="{8D3EBC57-0C18-8F5D-990C-417DD9E300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F18C26-8E5C-6597-C0C1-7700AD96362B}"/>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154656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6F9FA-21B2-36CD-BB66-E97BB7D3B5B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21C9B7-6369-15C3-BA4C-611744C265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4B3297-386B-7C2E-09EF-DAF05773B9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97359C4-67C2-B4F2-A054-022D566D91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490711-F296-BAE2-8768-9882057ED6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EF2EDAF-4390-FB45-809B-D9C940CCA1A4}"/>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8" name="Footer Placeholder 7">
            <a:extLst>
              <a:ext uri="{FF2B5EF4-FFF2-40B4-BE49-F238E27FC236}">
                <a16:creationId xmlns:a16="http://schemas.microsoft.com/office/drawing/2014/main" id="{D3846574-F079-9EFF-916A-A4C2B15985A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4CF3597-91F7-3DB4-D321-ADFD5DD23990}"/>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2536071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19503-FCE1-8AED-A67C-5BF16717040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A5812C2-56CA-9F04-1F3D-42A7AB292981}"/>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4" name="Footer Placeholder 3">
            <a:extLst>
              <a:ext uri="{FF2B5EF4-FFF2-40B4-BE49-F238E27FC236}">
                <a16:creationId xmlns:a16="http://schemas.microsoft.com/office/drawing/2014/main" id="{D922166E-3FC7-6FA3-2FA6-0B9916DB0AE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F0ED38E-25FE-0056-D638-8CCC0BCD09A8}"/>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2288405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EF516A-03AB-7340-12C6-930B0EB75EDB}"/>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3" name="Footer Placeholder 2">
            <a:extLst>
              <a:ext uri="{FF2B5EF4-FFF2-40B4-BE49-F238E27FC236}">
                <a16:creationId xmlns:a16="http://schemas.microsoft.com/office/drawing/2014/main" id="{E543D9ED-8A33-666E-95CA-4F0D4E3C151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80E91E5-D07D-4B28-F3E2-461DBF91306D}"/>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3797781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C183D-C544-07DB-0A01-10C6B0483C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40C156C-CC4D-FA67-B9A3-7342D995F6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30C3DCB-FC6F-B2B6-1337-BDAF34A55E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6DC140-3737-C463-E8BC-83251CE635DD}"/>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6" name="Footer Placeholder 5">
            <a:extLst>
              <a:ext uri="{FF2B5EF4-FFF2-40B4-BE49-F238E27FC236}">
                <a16:creationId xmlns:a16="http://schemas.microsoft.com/office/drawing/2014/main" id="{19602577-C32D-CF02-B64A-CB7B2980A9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7286D4-98A8-2145-8C69-AEF0EDBE0DCC}"/>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500486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89BEF-8CBF-F6B4-5C6C-A76D4CB1A9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BD43F34-1D41-1B4B-199D-4099A265D6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F70EFDC-B5DE-BEFD-100A-AC3E2888E4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4A0B43-A04C-23F2-1D18-0556D661D931}"/>
              </a:ext>
            </a:extLst>
          </p:cNvPr>
          <p:cNvSpPr>
            <a:spLocks noGrp="1"/>
          </p:cNvSpPr>
          <p:nvPr>
            <p:ph type="dt" sz="half" idx="10"/>
          </p:nvPr>
        </p:nvSpPr>
        <p:spPr/>
        <p:txBody>
          <a:bodyPr/>
          <a:lstStyle/>
          <a:p>
            <a:fld id="{F6A2B8F4-EC65-4FD2-83D0-C32FEFB1776C}" type="datetimeFigureOut">
              <a:rPr lang="en-IN" smtClean="0"/>
              <a:t>11-04-2023</a:t>
            </a:fld>
            <a:endParaRPr lang="en-IN"/>
          </a:p>
        </p:txBody>
      </p:sp>
      <p:sp>
        <p:nvSpPr>
          <p:cNvPr id="6" name="Footer Placeholder 5">
            <a:extLst>
              <a:ext uri="{FF2B5EF4-FFF2-40B4-BE49-F238E27FC236}">
                <a16:creationId xmlns:a16="http://schemas.microsoft.com/office/drawing/2014/main" id="{227FF391-6EE0-68F1-96F2-82EA1389F7F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177CCB6-7FBE-B5EA-FBE0-E05F6ED5D0DB}"/>
              </a:ext>
            </a:extLst>
          </p:cNvPr>
          <p:cNvSpPr>
            <a:spLocks noGrp="1"/>
          </p:cNvSpPr>
          <p:nvPr>
            <p:ph type="sldNum" sz="quarter" idx="12"/>
          </p:nvPr>
        </p:nvSpPr>
        <p:spPr/>
        <p:txBody>
          <a:bodyPr/>
          <a:lstStyle/>
          <a:p>
            <a:fld id="{729835D5-CDDF-44E9-A882-89041B0ED2EC}" type="slidenum">
              <a:rPr lang="en-IN" smtClean="0"/>
              <a:t>‹#›</a:t>
            </a:fld>
            <a:endParaRPr lang="en-IN"/>
          </a:p>
        </p:txBody>
      </p:sp>
    </p:spTree>
    <p:extLst>
      <p:ext uri="{BB962C8B-B14F-4D97-AF65-F5344CB8AC3E}">
        <p14:creationId xmlns:p14="http://schemas.microsoft.com/office/powerpoint/2010/main" val="1185852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0A8CDD-82C1-AF57-04CB-6945F3E12C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6E9934-FEC9-195F-2B65-EBB4765F6A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DCFCDB-5F15-82E8-6F7A-F6FDA72422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A2B8F4-EC65-4FD2-83D0-C32FEFB1776C}" type="datetimeFigureOut">
              <a:rPr lang="en-IN" smtClean="0"/>
              <a:t>11-04-2023</a:t>
            </a:fld>
            <a:endParaRPr lang="en-IN"/>
          </a:p>
        </p:txBody>
      </p:sp>
      <p:sp>
        <p:nvSpPr>
          <p:cNvPr id="5" name="Footer Placeholder 4">
            <a:extLst>
              <a:ext uri="{FF2B5EF4-FFF2-40B4-BE49-F238E27FC236}">
                <a16:creationId xmlns:a16="http://schemas.microsoft.com/office/drawing/2014/main" id="{7A0642DA-2427-4275-D92B-29B730DC2C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D6B7E39-7D1E-111C-8F73-4BFF81CB7E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9835D5-CDDF-44E9-A882-89041B0ED2EC}" type="slidenum">
              <a:rPr lang="en-IN" smtClean="0"/>
              <a:t>‹#›</a:t>
            </a:fld>
            <a:endParaRPr lang="en-IN"/>
          </a:p>
        </p:txBody>
      </p:sp>
    </p:spTree>
    <p:extLst>
      <p:ext uri="{BB962C8B-B14F-4D97-AF65-F5344CB8AC3E}">
        <p14:creationId xmlns:p14="http://schemas.microsoft.com/office/powerpoint/2010/main" val="3874030800"/>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7569D4-FCF7-1642-019B-FDB89B6357A5}"/>
              </a:ext>
            </a:extLst>
          </p:cNvPr>
          <p:cNvSpPr txBox="1"/>
          <p:nvPr/>
        </p:nvSpPr>
        <p:spPr>
          <a:xfrm>
            <a:off x="987302" y="4544551"/>
            <a:ext cx="10217396" cy="646331"/>
          </a:xfrm>
          <a:prstGeom prst="rect">
            <a:avLst/>
          </a:prstGeom>
          <a:noFill/>
        </p:spPr>
        <p:txBody>
          <a:bodyPr wrap="square" rtlCol="0">
            <a:spAutoFit/>
          </a:bodyPr>
          <a:lstStyle/>
          <a:p>
            <a:r>
              <a:rPr lang="en-US" sz="3600" b="1"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rPr>
              <a:t>Data Visualization of Bird Strikes between 2000-2011</a:t>
            </a:r>
            <a:endParaRPr lang="en-IN" sz="3600" b="1" dirty="0">
              <a:ln w="0"/>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7274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440FEF-7A63-F44C-8C8F-170B1CBAB5F0}"/>
              </a:ext>
            </a:extLst>
          </p:cNvPr>
          <p:cNvSpPr txBox="1"/>
          <p:nvPr/>
        </p:nvSpPr>
        <p:spPr>
          <a:xfrm>
            <a:off x="3637365" y="0"/>
            <a:ext cx="5124660" cy="461665"/>
          </a:xfrm>
          <a:prstGeom prst="rect">
            <a:avLst/>
          </a:prstGeom>
          <a:noFill/>
        </p:spPr>
        <p:txBody>
          <a:bodyPr wrap="square" rtlCol="0">
            <a:spAutoFit/>
          </a:bodyPr>
          <a:lstStyle/>
          <a:p>
            <a:r>
              <a:rPr lang="en-US" sz="2400" dirty="0">
                <a:latin typeface="Franklin Gothic Demi Cond" panose="020B0706030402020204" pitchFamily="34" charset="0"/>
              </a:rPr>
              <a:t>When do most bird strike incidents occur?</a:t>
            </a:r>
            <a:endParaRPr lang="en-IN" sz="2400" dirty="0">
              <a:latin typeface="Franklin Gothic Demi Cond" panose="020B0706030402020204" pitchFamily="34" charset="0"/>
            </a:endParaRPr>
          </a:p>
        </p:txBody>
      </p:sp>
      <p:sp>
        <p:nvSpPr>
          <p:cNvPr id="3" name="TextBox 2">
            <a:extLst>
              <a:ext uri="{FF2B5EF4-FFF2-40B4-BE49-F238E27FC236}">
                <a16:creationId xmlns:a16="http://schemas.microsoft.com/office/drawing/2014/main" id="{6B903492-473E-954E-18F7-FE828A8D7FB0}"/>
              </a:ext>
            </a:extLst>
          </p:cNvPr>
          <p:cNvSpPr txBox="1"/>
          <p:nvPr/>
        </p:nvSpPr>
        <p:spPr>
          <a:xfrm>
            <a:off x="3883842" y="1054503"/>
            <a:ext cx="4060795" cy="5355312"/>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latin typeface="Inter"/>
              </a:rPr>
              <a:t> </a:t>
            </a:r>
            <a:r>
              <a:rPr lang="en-US" i="0" dirty="0">
                <a:effectLst/>
                <a:latin typeface="Franklin Gothic Book" panose="020B0503020102020204" pitchFamily="34" charset="0"/>
              </a:rPr>
              <a:t>Most of the incidents have happened when there </a:t>
            </a:r>
            <a:r>
              <a:rPr lang="en-US" dirty="0">
                <a:latin typeface="Franklin Gothic Book" panose="020B0503020102020204" pitchFamily="34" charset="0"/>
              </a:rPr>
              <a:t>was</a:t>
            </a:r>
            <a:r>
              <a:rPr lang="en-US" i="0" dirty="0">
                <a:effectLst/>
                <a:latin typeface="Franklin Gothic Book" panose="020B0503020102020204" pitchFamily="34" charset="0"/>
              </a:rPr>
              <a:t> no cloud in each year</a:t>
            </a:r>
          </a:p>
          <a:p>
            <a:pPr marL="285750" indent="-285750">
              <a:buFont typeface="Arial" panose="020B0604020202020204" pitchFamily="34" charset="0"/>
              <a:buChar char="•"/>
            </a:pPr>
            <a:endParaRPr lang="en-US" i="0" dirty="0">
              <a:effectLst/>
              <a:latin typeface="Franklin Gothic Book" panose="020B0503020102020204" pitchFamily="34" charset="0"/>
            </a:endParaRPr>
          </a:p>
          <a:p>
            <a:pPr marL="285750" indent="-285750">
              <a:buFont typeface="Arial" panose="020B0604020202020204" pitchFamily="34" charset="0"/>
              <a:buChar char="•"/>
            </a:pPr>
            <a:r>
              <a:rPr lang="en-US" dirty="0">
                <a:latin typeface="Franklin Gothic Book" panose="020B0503020102020204" pitchFamily="34" charset="0"/>
              </a:rPr>
              <a:t>Majority of the bird strikes cases have no precipitation conditions</a:t>
            </a:r>
          </a:p>
          <a:p>
            <a:pPr marL="285750" indent="-285750">
              <a:buFont typeface="Arial" panose="020B0604020202020204" pitchFamily="34" charset="0"/>
              <a:buChar char="•"/>
            </a:pPr>
            <a:endParaRPr lang="en-US" i="0" dirty="0">
              <a:effectLst/>
              <a:latin typeface="Franklin Gothic Book" panose="020B0503020102020204" pitchFamily="34" charset="0"/>
            </a:endParaRPr>
          </a:p>
          <a:p>
            <a:pPr marL="285750" indent="-285750">
              <a:buFont typeface="Arial" panose="020B0604020202020204" pitchFamily="34" charset="0"/>
              <a:buChar char="•"/>
            </a:pPr>
            <a:r>
              <a:rPr lang="en-US" dirty="0">
                <a:latin typeface="Franklin Gothic Book" panose="020B0503020102020204" pitchFamily="34" charset="0"/>
              </a:rPr>
              <a:t>The most common Precipitation conditions for the strike are rain followed by fog </a:t>
            </a:r>
          </a:p>
          <a:p>
            <a:pPr marL="285750" indent="-285750">
              <a:buFont typeface="Arial" panose="020B0604020202020204" pitchFamily="34" charset="0"/>
              <a:buChar char="•"/>
            </a:pPr>
            <a:r>
              <a:rPr lang="en-US" dirty="0">
                <a:latin typeface="Franklin Gothic Book" panose="020B0503020102020204" pitchFamily="34" charset="0"/>
              </a:rPr>
              <a:t>Precipitation conditions effect aircraft size</a:t>
            </a:r>
          </a:p>
          <a:p>
            <a:pPr marL="285750" indent="-285750">
              <a:buFont typeface="Arial" panose="020B0604020202020204" pitchFamily="34" charset="0"/>
              <a:buChar char="•"/>
            </a:pPr>
            <a:endParaRPr lang="en-US" dirty="0">
              <a:latin typeface="Franklin Gothic Book" panose="020B0503020102020204" pitchFamily="34" charset="0"/>
            </a:endParaRPr>
          </a:p>
          <a:p>
            <a:pPr marL="285750" indent="-285750">
              <a:buFont typeface="Arial" panose="020B0604020202020204" pitchFamily="34" charset="0"/>
              <a:buChar char="•"/>
            </a:pPr>
            <a:r>
              <a:rPr lang="en-US" dirty="0">
                <a:latin typeface="Franklin Gothic Book" panose="020B0503020102020204" pitchFamily="34" charset="0"/>
              </a:rPr>
              <a:t>Between May to September Rain dominates the precipitations condition that happen during the bird strike</a:t>
            </a:r>
          </a:p>
          <a:p>
            <a:pPr marL="285750" indent="-285750">
              <a:buFont typeface="Arial" panose="020B0604020202020204" pitchFamily="34" charset="0"/>
              <a:buChar char="•"/>
            </a:pPr>
            <a:endParaRPr lang="en-US" i="0" dirty="0">
              <a:effectLst/>
              <a:latin typeface="Franklin Gothic Book" panose="020B0503020102020204" pitchFamily="34" charset="0"/>
            </a:endParaRPr>
          </a:p>
          <a:p>
            <a:endParaRPr lang="en-IN" dirty="0">
              <a:latin typeface="Franklin Gothic Book" panose="020B0503020102020204" pitchFamily="34" charset="0"/>
            </a:endParaRPr>
          </a:p>
        </p:txBody>
      </p:sp>
      <p:pic>
        <p:nvPicPr>
          <p:cNvPr id="6" name="Picture 5">
            <a:extLst>
              <a:ext uri="{FF2B5EF4-FFF2-40B4-BE49-F238E27FC236}">
                <a16:creationId xmlns:a16="http://schemas.microsoft.com/office/drawing/2014/main" id="{F9C1EC27-ED10-63D9-A0D6-DD3F1790821F}"/>
              </a:ext>
            </a:extLst>
          </p:cNvPr>
          <p:cNvPicPr>
            <a:picLocks noChangeAspect="1"/>
          </p:cNvPicPr>
          <p:nvPr/>
        </p:nvPicPr>
        <p:blipFill rotWithShape="1">
          <a:blip r:embed="rId2"/>
          <a:srcRect l="35181" t="29141" r="33737" b="31134"/>
          <a:stretch/>
        </p:blipFill>
        <p:spPr>
          <a:xfrm>
            <a:off x="8711939" y="732361"/>
            <a:ext cx="2960016" cy="2127972"/>
          </a:xfrm>
          <a:prstGeom prst="rect">
            <a:avLst/>
          </a:prstGeom>
        </p:spPr>
      </p:pic>
      <p:pic>
        <p:nvPicPr>
          <p:cNvPr id="8" name="Picture 7">
            <a:extLst>
              <a:ext uri="{FF2B5EF4-FFF2-40B4-BE49-F238E27FC236}">
                <a16:creationId xmlns:a16="http://schemas.microsoft.com/office/drawing/2014/main" id="{A03D4DF6-58C5-A33D-8BDF-13C23D9FCC7D}"/>
              </a:ext>
            </a:extLst>
          </p:cNvPr>
          <p:cNvPicPr>
            <a:picLocks noChangeAspect="1"/>
          </p:cNvPicPr>
          <p:nvPr/>
        </p:nvPicPr>
        <p:blipFill rotWithShape="1">
          <a:blip r:embed="rId3"/>
          <a:srcRect l="12294" t="14846" r="56624" b="21649"/>
          <a:stretch/>
        </p:blipFill>
        <p:spPr>
          <a:xfrm>
            <a:off x="8711939" y="2860333"/>
            <a:ext cx="3478490" cy="3997667"/>
          </a:xfrm>
          <a:prstGeom prst="rect">
            <a:avLst/>
          </a:prstGeom>
        </p:spPr>
      </p:pic>
      <p:pic>
        <p:nvPicPr>
          <p:cNvPr id="14" name="Picture 13">
            <a:extLst>
              <a:ext uri="{FF2B5EF4-FFF2-40B4-BE49-F238E27FC236}">
                <a16:creationId xmlns:a16="http://schemas.microsoft.com/office/drawing/2014/main" id="{F8CA5459-7C1A-042E-CC9B-6B1E828AB5FB}"/>
              </a:ext>
            </a:extLst>
          </p:cNvPr>
          <p:cNvPicPr>
            <a:picLocks noChangeAspect="1"/>
          </p:cNvPicPr>
          <p:nvPr/>
        </p:nvPicPr>
        <p:blipFill rotWithShape="1">
          <a:blip r:embed="rId4"/>
          <a:srcRect l="39588" t="23230" r="30180" b="27010"/>
          <a:stretch/>
        </p:blipFill>
        <p:spPr>
          <a:xfrm>
            <a:off x="1571" y="3334207"/>
            <a:ext cx="3685880" cy="3412503"/>
          </a:xfrm>
          <a:prstGeom prst="rect">
            <a:avLst/>
          </a:prstGeom>
        </p:spPr>
      </p:pic>
      <p:pic>
        <p:nvPicPr>
          <p:cNvPr id="16" name="Picture 15">
            <a:extLst>
              <a:ext uri="{FF2B5EF4-FFF2-40B4-BE49-F238E27FC236}">
                <a16:creationId xmlns:a16="http://schemas.microsoft.com/office/drawing/2014/main" id="{A222A8C4-B7F1-8833-6C7A-00DF7DE1F4C2}"/>
              </a:ext>
            </a:extLst>
          </p:cNvPr>
          <p:cNvPicPr>
            <a:picLocks noChangeAspect="1"/>
          </p:cNvPicPr>
          <p:nvPr/>
        </p:nvPicPr>
        <p:blipFill rotWithShape="1">
          <a:blip r:embed="rId5"/>
          <a:srcRect l="33325" t="16907" r="42396" b="53539"/>
          <a:stretch/>
        </p:blipFill>
        <p:spPr>
          <a:xfrm>
            <a:off x="232233" y="1054503"/>
            <a:ext cx="3267958" cy="2237615"/>
          </a:xfrm>
          <a:prstGeom prst="rect">
            <a:avLst/>
          </a:prstGeom>
        </p:spPr>
      </p:pic>
    </p:spTree>
    <p:extLst>
      <p:ext uri="{BB962C8B-B14F-4D97-AF65-F5344CB8AC3E}">
        <p14:creationId xmlns:p14="http://schemas.microsoft.com/office/powerpoint/2010/main" val="3697165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440FEF-7A63-F44C-8C8F-170B1CBAB5F0}"/>
              </a:ext>
            </a:extLst>
          </p:cNvPr>
          <p:cNvSpPr txBox="1"/>
          <p:nvPr/>
        </p:nvSpPr>
        <p:spPr>
          <a:xfrm>
            <a:off x="3533670" y="271305"/>
            <a:ext cx="5124660" cy="461665"/>
          </a:xfrm>
          <a:prstGeom prst="rect">
            <a:avLst/>
          </a:prstGeom>
          <a:noFill/>
        </p:spPr>
        <p:txBody>
          <a:bodyPr wrap="square" rtlCol="0">
            <a:spAutoFit/>
          </a:bodyPr>
          <a:lstStyle/>
          <a:p>
            <a:r>
              <a:rPr lang="en-US" sz="2400" dirty="0">
                <a:latin typeface="Franklin Gothic Demi Cond" panose="020B0706030402020204" pitchFamily="34" charset="0"/>
              </a:rPr>
              <a:t>Phase of Flight at the time of strike</a:t>
            </a:r>
            <a:endParaRPr lang="en-IN" sz="2400" dirty="0">
              <a:latin typeface="Franklin Gothic Demi Cond" panose="020B0706030402020204" pitchFamily="34" charset="0"/>
            </a:endParaRPr>
          </a:p>
        </p:txBody>
      </p:sp>
      <p:sp>
        <p:nvSpPr>
          <p:cNvPr id="3" name="TextBox 2">
            <a:extLst>
              <a:ext uri="{FF2B5EF4-FFF2-40B4-BE49-F238E27FC236}">
                <a16:creationId xmlns:a16="http://schemas.microsoft.com/office/drawing/2014/main" id="{6B903492-473E-954E-18F7-FE828A8D7FB0}"/>
              </a:ext>
            </a:extLst>
          </p:cNvPr>
          <p:cNvSpPr txBox="1"/>
          <p:nvPr/>
        </p:nvSpPr>
        <p:spPr>
          <a:xfrm>
            <a:off x="4356963" y="889843"/>
            <a:ext cx="3702955" cy="5632311"/>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Total Count of bird strike was higher for small aircraft (17,027) than the large ones (8402).</a:t>
            </a:r>
          </a:p>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﻿﻿﻿Approach in Aircraft size made up 25.77% of the bird strikes cases.﻿﻿ ﻿</a:t>
            </a:r>
          </a:p>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 ﻿﻿Average number of bird strikes was higher for small aircrafts (2,432.43) than large ones (1,400.33).﻿</a:t>
            </a:r>
          </a:p>
          <a:p>
            <a:pPr marL="285750" indent="-285750">
              <a:buFont typeface="Arial" panose="020B0604020202020204" pitchFamily="34" charset="0"/>
              <a:buChar char="•"/>
            </a:pPr>
            <a:r>
              <a:rPr lang="en-US" dirty="0">
                <a:solidFill>
                  <a:srgbClr val="252423"/>
                </a:solidFill>
                <a:latin typeface="Segoe UI" panose="020B0502040204020203" pitchFamily="34" charset="0"/>
              </a:rPr>
              <a:t>Number of bird strikes </a:t>
            </a:r>
            <a:r>
              <a:rPr lang="en-US" b="0" i="0" dirty="0">
                <a:solidFill>
                  <a:srgbClr val="252423"/>
                </a:solidFill>
                <a:effectLst/>
                <a:latin typeface="Segoe UI" panose="020B0502040204020203" pitchFamily="34" charset="0"/>
              </a:rPr>
              <a:t>for No and Yes diverged the most when the When: Phase of flight was Approach, when No were 2,722 higher than Yes.</a:t>
            </a:r>
            <a:br>
              <a:rPr lang="en-US" b="0" i="0" dirty="0">
                <a:solidFill>
                  <a:srgbClr val="252423"/>
                </a:solidFill>
                <a:effectLst/>
                <a:latin typeface="Segoe UI" panose="020B0502040204020203" pitchFamily="34" charset="0"/>
              </a:rPr>
            </a:br>
            <a:endParaRPr lang="en-US"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﻿Bird strike for Parked started trending up on July 2000, rising by 100.00% (2) in 2 months.</a:t>
            </a:r>
            <a:endParaRPr lang="en-US" b="0" i="0" dirty="0">
              <a:effectLst/>
              <a:latin typeface="Inter"/>
            </a:endParaRPr>
          </a:p>
          <a:p>
            <a:endParaRPr lang="en-IN" dirty="0">
              <a:latin typeface="Franklin Gothic Book" panose="020B0503020102020204" pitchFamily="34" charset="0"/>
            </a:endParaRPr>
          </a:p>
        </p:txBody>
      </p:sp>
      <p:pic>
        <p:nvPicPr>
          <p:cNvPr id="5" name="Picture 4">
            <a:extLst>
              <a:ext uri="{FF2B5EF4-FFF2-40B4-BE49-F238E27FC236}">
                <a16:creationId xmlns:a16="http://schemas.microsoft.com/office/drawing/2014/main" id="{AC3513FC-1ABC-A6A1-F5E4-10B71FEB6D89}"/>
              </a:ext>
            </a:extLst>
          </p:cNvPr>
          <p:cNvPicPr>
            <a:picLocks noChangeAspect="1"/>
          </p:cNvPicPr>
          <p:nvPr/>
        </p:nvPicPr>
        <p:blipFill rotWithShape="1">
          <a:blip r:embed="rId2"/>
          <a:srcRect l="3557" t="18970" r="68144" b="20687"/>
          <a:stretch/>
        </p:blipFill>
        <p:spPr>
          <a:xfrm>
            <a:off x="8484124" y="732970"/>
            <a:ext cx="3959257" cy="6026049"/>
          </a:xfrm>
          <a:prstGeom prst="rect">
            <a:avLst/>
          </a:prstGeom>
        </p:spPr>
      </p:pic>
      <p:pic>
        <p:nvPicPr>
          <p:cNvPr id="9" name="Picture 8">
            <a:extLst>
              <a:ext uri="{FF2B5EF4-FFF2-40B4-BE49-F238E27FC236}">
                <a16:creationId xmlns:a16="http://schemas.microsoft.com/office/drawing/2014/main" id="{4C406C1E-917B-C962-51C4-E4020C9EF6E1}"/>
              </a:ext>
            </a:extLst>
          </p:cNvPr>
          <p:cNvPicPr>
            <a:picLocks noChangeAspect="1"/>
          </p:cNvPicPr>
          <p:nvPr/>
        </p:nvPicPr>
        <p:blipFill rotWithShape="1">
          <a:blip r:embed="rId3"/>
          <a:srcRect l="13468" t="15223" r="56160" b="13987"/>
          <a:stretch/>
        </p:blipFill>
        <p:spPr>
          <a:xfrm>
            <a:off x="97410" y="732970"/>
            <a:ext cx="4034673" cy="5941207"/>
          </a:xfrm>
          <a:prstGeom prst="rect">
            <a:avLst/>
          </a:prstGeom>
        </p:spPr>
      </p:pic>
    </p:spTree>
    <p:extLst>
      <p:ext uri="{BB962C8B-B14F-4D97-AF65-F5344CB8AC3E}">
        <p14:creationId xmlns:p14="http://schemas.microsoft.com/office/powerpoint/2010/main" val="4187093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9F444B-FF60-0DDC-9789-6FBD4342762B}"/>
              </a:ext>
            </a:extLst>
          </p:cNvPr>
          <p:cNvSpPr txBox="1"/>
          <p:nvPr/>
        </p:nvSpPr>
        <p:spPr>
          <a:xfrm>
            <a:off x="3327679" y="115446"/>
            <a:ext cx="5536642" cy="738664"/>
          </a:xfrm>
          <a:prstGeom prst="rect">
            <a:avLst/>
          </a:prstGeom>
          <a:noFill/>
        </p:spPr>
        <p:txBody>
          <a:bodyPr wrap="square" rtlCol="0">
            <a:spAutoFit/>
          </a:bodyPr>
          <a:lstStyle/>
          <a:p>
            <a:r>
              <a:rPr lang="en-US" sz="2400" b="0" i="0" dirty="0">
                <a:solidFill>
                  <a:srgbClr val="000000"/>
                </a:solidFill>
                <a:effectLst/>
                <a:latin typeface="Franklin Gothic Demi Cond" panose="020B0706030402020204" pitchFamily="34" charset="0"/>
              </a:rPr>
              <a:t>Altitude of Airplane at the time of bird strike</a:t>
            </a:r>
          </a:p>
          <a:p>
            <a:endParaRPr lang="en-IN" dirty="0"/>
          </a:p>
        </p:txBody>
      </p:sp>
      <p:sp>
        <p:nvSpPr>
          <p:cNvPr id="3" name="TextBox 2">
            <a:extLst>
              <a:ext uri="{FF2B5EF4-FFF2-40B4-BE49-F238E27FC236}">
                <a16:creationId xmlns:a16="http://schemas.microsoft.com/office/drawing/2014/main" id="{C285F1FE-56C3-8310-ED17-DBA19D8FB58B}"/>
              </a:ext>
            </a:extLst>
          </p:cNvPr>
          <p:cNvSpPr txBox="1"/>
          <p:nvPr/>
        </p:nvSpPr>
        <p:spPr>
          <a:xfrm>
            <a:off x="348356" y="3573403"/>
            <a:ext cx="3167842" cy="1477328"/>
          </a:xfrm>
          <a:prstGeom prst="rect">
            <a:avLst/>
          </a:prstGeom>
          <a:noFill/>
        </p:spPr>
        <p:txBody>
          <a:bodyPr wrap="square" rtlCol="0">
            <a:spAutoFit/>
          </a:bodyPr>
          <a:lstStyle/>
          <a:p>
            <a:r>
              <a:rPr lang="en-US" i="0" dirty="0">
                <a:effectLst/>
                <a:latin typeface="Franklin Gothic Book" panose="020B0503020102020204" pitchFamily="34" charset="0"/>
              </a:rPr>
              <a:t>80.84% of bird strike incidents have happened when the altitude of airplane was &lt;1000 ft and 19.16% have happened when altitude was &gt;1000 ft</a:t>
            </a:r>
            <a:r>
              <a:rPr lang="en-US" b="1" i="0" dirty="0">
                <a:effectLst/>
                <a:latin typeface="Inter"/>
              </a:rPr>
              <a:t>.</a:t>
            </a:r>
            <a:endParaRPr lang="en-IN" dirty="0"/>
          </a:p>
        </p:txBody>
      </p:sp>
      <p:pic>
        <p:nvPicPr>
          <p:cNvPr id="3073" name="Picture 1" descr="Avg Altitude by Pilot warned?, Impact to flight">
            <a:extLst>
              <a:ext uri="{FF2B5EF4-FFF2-40B4-BE49-F238E27FC236}">
                <a16:creationId xmlns:a16="http://schemas.microsoft.com/office/drawing/2014/main" id="{CF5479B3-8E27-26AB-BFCC-9E106FE38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7774" y="633772"/>
            <a:ext cx="5018455" cy="61039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3CEB1C8-A6AE-36C1-4B31-035AE081A7B8}"/>
              </a:ext>
            </a:extLst>
          </p:cNvPr>
          <p:cNvPicPr>
            <a:picLocks noChangeAspect="1"/>
          </p:cNvPicPr>
          <p:nvPr/>
        </p:nvPicPr>
        <p:blipFill rotWithShape="1">
          <a:blip r:embed="rId3"/>
          <a:srcRect l="23041" t="20082" r="47423" b="34433"/>
          <a:stretch/>
        </p:blipFill>
        <p:spPr>
          <a:xfrm>
            <a:off x="348356" y="854110"/>
            <a:ext cx="2979323" cy="2580794"/>
          </a:xfrm>
          <a:prstGeom prst="rect">
            <a:avLst/>
          </a:prstGeom>
        </p:spPr>
      </p:pic>
      <p:sp>
        <p:nvSpPr>
          <p:cNvPr id="7" name="TextBox 6">
            <a:extLst>
              <a:ext uri="{FF2B5EF4-FFF2-40B4-BE49-F238E27FC236}">
                <a16:creationId xmlns:a16="http://schemas.microsoft.com/office/drawing/2014/main" id="{942DBD85-1996-16E2-B069-85163CA578D8}"/>
              </a:ext>
            </a:extLst>
          </p:cNvPr>
          <p:cNvSpPr txBox="1"/>
          <p:nvPr/>
        </p:nvSpPr>
        <p:spPr>
          <a:xfrm>
            <a:off x="8816229" y="1034246"/>
            <a:ext cx="2979323" cy="5632311"/>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Between January 2000 and December 2000, Descent trended up with a 108.92% increase, followed by Climb and Approach.﻿</a:t>
            </a:r>
          </a:p>
          <a:p>
            <a:pPr marL="285750" indent="-285750">
              <a:buFont typeface="Arial" panose="020B0604020202020204" pitchFamily="34" charset="0"/>
              <a:buChar char="•"/>
            </a:pPr>
            <a:endParaRPr lang="en-US"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﻿The most recent Average of Altitude anomaly was in April 2000, when Take-off run had a high of 1.14.</a:t>
            </a:r>
          </a:p>
          <a:p>
            <a:pPr marL="285750" indent="-285750">
              <a:buFont typeface="Arial" panose="020B0604020202020204" pitchFamily="34" charset="0"/>
              <a:buChar char="•"/>
            </a:pPr>
            <a:endParaRPr lang="en-US"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b="0" i="0" dirty="0">
                <a:solidFill>
                  <a:srgbClr val="252423"/>
                </a:solidFill>
                <a:effectLst/>
                <a:latin typeface="Segoe UI" panose="020B0502040204020203" pitchFamily="34" charset="0"/>
              </a:rPr>
              <a:t>﻿Across Phase, Approach had the most interesting recent trend and started trending up on June 2000, rising by 95.90% (580.47) in 5 months.</a:t>
            </a:r>
          </a:p>
          <a:p>
            <a:endParaRPr lang="en-IN" dirty="0"/>
          </a:p>
        </p:txBody>
      </p:sp>
    </p:spTree>
    <p:extLst>
      <p:ext uri="{BB962C8B-B14F-4D97-AF65-F5344CB8AC3E}">
        <p14:creationId xmlns:p14="http://schemas.microsoft.com/office/powerpoint/2010/main" val="2230031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A77211-EB4D-59A7-724D-45F25FE4A56B}"/>
              </a:ext>
            </a:extLst>
          </p:cNvPr>
          <p:cNvSpPr txBox="1"/>
          <p:nvPr/>
        </p:nvSpPr>
        <p:spPr>
          <a:xfrm>
            <a:off x="4963887" y="160773"/>
            <a:ext cx="2441750" cy="461665"/>
          </a:xfrm>
          <a:prstGeom prst="rect">
            <a:avLst/>
          </a:prstGeom>
          <a:noFill/>
        </p:spPr>
        <p:txBody>
          <a:bodyPr wrap="square" rtlCol="0">
            <a:spAutoFit/>
          </a:bodyPr>
          <a:lstStyle/>
          <a:p>
            <a:r>
              <a:rPr lang="en-US" sz="2400" dirty="0">
                <a:latin typeface="Franklin Gothic Demi Cond" panose="020B0706030402020204" pitchFamily="34" charset="0"/>
              </a:rPr>
              <a:t>Impact on Flights</a:t>
            </a:r>
            <a:endParaRPr lang="en-IN" sz="2400" dirty="0">
              <a:latin typeface="Franklin Gothic Demi Cond" panose="020B0706030402020204" pitchFamily="34" charset="0"/>
            </a:endParaRPr>
          </a:p>
        </p:txBody>
      </p:sp>
      <p:sp>
        <p:nvSpPr>
          <p:cNvPr id="3" name="TextBox 2">
            <a:extLst>
              <a:ext uri="{FF2B5EF4-FFF2-40B4-BE49-F238E27FC236}">
                <a16:creationId xmlns:a16="http://schemas.microsoft.com/office/drawing/2014/main" id="{18C77780-8812-EDE5-FD4F-646BFA375F38}"/>
              </a:ext>
            </a:extLst>
          </p:cNvPr>
          <p:cNvSpPr txBox="1"/>
          <p:nvPr/>
        </p:nvSpPr>
        <p:spPr>
          <a:xfrm>
            <a:off x="165930" y="2686906"/>
            <a:ext cx="3525990" cy="461665"/>
          </a:xfrm>
          <a:prstGeom prst="rect">
            <a:avLst/>
          </a:prstGeom>
          <a:noFill/>
        </p:spPr>
        <p:txBody>
          <a:bodyPr wrap="square" rtlCol="0">
            <a:spAutoFit/>
          </a:bodyPr>
          <a:lstStyle/>
          <a:p>
            <a:pPr algn="l"/>
            <a:r>
              <a:rPr lang="en-US" sz="1200" i="0" dirty="0">
                <a:effectLst/>
                <a:latin typeface="Franklin Gothic Book" panose="020B0503020102020204" pitchFamily="34" charset="0"/>
              </a:rPr>
              <a:t>91.83% incidents where there was no impact on flights</a:t>
            </a:r>
          </a:p>
        </p:txBody>
      </p:sp>
      <p:pic>
        <p:nvPicPr>
          <p:cNvPr id="5" name="Picture 4">
            <a:extLst>
              <a:ext uri="{FF2B5EF4-FFF2-40B4-BE49-F238E27FC236}">
                <a16:creationId xmlns:a16="http://schemas.microsoft.com/office/drawing/2014/main" id="{0C5007FF-06EE-114D-37DD-49771A64D965}"/>
              </a:ext>
            </a:extLst>
          </p:cNvPr>
          <p:cNvPicPr>
            <a:picLocks noChangeAspect="1"/>
          </p:cNvPicPr>
          <p:nvPr/>
        </p:nvPicPr>
        <p:blipFill rotWithShape="1">
          <a:blip r:embed="rId2"/>
          <a:srcRect l="10206" t="22543" r="62346" b="48454"/>
          <a:stretch/>
        </p:blipFill>
        <p:spPr>
          <a:xfrm>
            <a:off x="170826" y="650263"/>
            <a:ext cx="3346516" cy="1989056"/>
          </a:xfrm>
          <a:prstGeom prst="rect">
            <a:avLst/>
          </a:prstGeom>
        </p:spPr>
      </p:pic>
      <p:pic>
        <p:nvPicPr>
          <p:cNvPr id="7" name="Picture 6">
            <a:extLst>
              <a:ext uri="{FF2B5EF4-FFF2-40B4-BE49-F238E27FC236}">
                <a16:creationId xmlns:a16="http://schemas.microsoft.com/office/drawing/2014/main" id="{F4439AF7-0A32-F963-2A73-F358B8103478}"/>
              </a:ext>
            </a:extLst>
          </p:cNvPr>
          <p:cNvPicPr>
            <a:picLocks noChangeAspect="1"/>
          </p:cNvPicPr>
          <p:nvPr/>
        </p:nvPicPr>
        <p:blipFill rotWithShape="1">
          <a:blip r:embed="rId3"/>
          <a:srcRect l="44227" t="38080" r="29716" b="17526"/>
          <a:stretch/>
        </p:blipFill>
        <p:spPr>
          <a:xfrm>
            <a:off x="165930" y="3524763"/>
            <a:ext cx="3176833" cy="3044588"/>
          </a:xfrm>
          <a:prstGeom prst="rect">
            <a:avLst/>
          </a:prstGeom>
        </p:spPr>
      </p:pic>
      <p:sp>
        <p:nvSpPr>
          <p:cNvPr id="8" name="TextBox 7">
            <a:extLst>
              <a:ext uri="{FF2B5EF4-FFF2-40B4-BE49-F238E27FC236}">
                <a16:creationId xmlns:a16="http://schemas.microsoft.com/office/drawing/2014/main" id="{0F21531C-FA62-CAED-4961-1B348E63CCAF}"/>
              </a:ext>
            </a:extLst>
          </p:cNvPr>
          <p:cNvSpPr txBox="1"/>
          <p:nvPr/>
        </p:nvSpPr>
        <p:spPr>
          <a:xfrm>
            <a:off x="4021311" y="4076361"/>
            <a:ext cx="3689815" cy="2492990"/>
          </a:xfrm>
          <a:prstGeom prst="rect">
            <a:avLst/>
          </a:prstGeom>
          <a:noFill/>
        </p:spPr>
        <p:txBody>
          <a:bodyPr wrap="square" rtlCol="0">
            <a:spAutoFit/>
          </a:bodyPr>
          <a:lstStyle/>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Total number of bird strikes was higher for No (1,708) than Yes (370).</a:t>
            </a:r>
          </a:p>
          <a:p>
            <a:pPr marL="285750" indent="-285750">
              <a:buFont typeface="Arial" panose="020B0604020202020204" pitchFamily="34" charset="0"/>
              <a:buChar char="•"/>
            </a:pPr>
            <a:endParaRPr lang="en-US" sz="1200"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﻿Precautionary Landing in Is Aircraft Large? made up 44.23% of number of </a:t>
            </a:r>
            <a:r>
              <a:rPr lang="en-US" sz="1200" b="0" i="0" dirty="0" err="1">
                <a:solidFill>
                  <a:srgbClr val="252423"/>
                </a:solidFill>
                <a:effectLst/>
                <a:latin typeface="Segoe UI" panose="020B0502040204020203" pitchFamily="34" charset="0"/>
              </a:rPr>
              <a:t>birdstrikes</a:t>
            </a:r>
            <a:r>
              <a:rPr lang="en-US" sz="1200" b="0" i="0" dirty="0">
                <a:solidFill>
                  <a:srgbClr val="252423"/>
                </a:solidFill>
                <a:effectLst/>
                <a:latin typeface="Segoe UI" panose="020B0502040204020203" pitchFamily="34" charset="0"/>
              </a:rPr>
              <a:t>.</a:t>
            </a:r>
          </a:p>
          <a:p>
            <a:pPr marL="285750" indent="-285750">
              <a:buFont typeface="Arial" panose="020B0604020202020204" pitchFamily="34" charset="0"/>
              <a:buChar char="•"/>
            </a:pPr>
            <a:endParaRPr lang="en-US" sz="1200" dirty="0">
              <a:solidFill>
                <a:srgbClr val="252423"/>
              </a:solidFill>
              <a:latin typeface="Segoe UI" panose="020B0502040204020203" pitchFamily="34" charset="0"/>
            </a:endParaRPr>
          </a:p>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Average number of bird strikes was higher for No (427) than Yes (92.50).</a:t>
            </a:r>
          </a:p>
          <a:p>
            <a:pPr marL="285750" indent="-285750">
              <a:buFont typeface="Arial" panose="020B0604020202020204" pitchFamily="34" charset="0"/>
              <a:buChar char="•"/>
            </a:pPr>
            <a:endParaRPr lang="en-US" sz="1200"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sz="1200" dirty="0">
                <a:solidFill>
                  <a:srgbClr val="252423"/>
                </a:solidFill>
                <a:latin typeface="Segoe UI" panose="020B0502040204020203" pitchFamily="34" charset="0"/>
              </a:rPr>
              <a:t>N</a:t>
            </a:r>
            <a:r>
              <a:rPr lang="en-US" sz="1200" b="0" i="0" dirty="0">
                <a:solidFill>
                  <a:srgbClr val="252423"/>
                </a:solidFill>
                <a:effectLst/>
                <a:latin typeface="Segoe UI" panose="020B0502040204020203" pitchFamily="34" charset="0"/>
              </a:rPr>
              <a:t>umber of bird strikes for No and Yes diverged the most when the Effect: Impact to flight was Precautionary Landing, when No were 717 higher than Yes.</a:t>
            </a:r>
            <a:endParaRPr lang="en-IN" sz="1200" dirty="0"/>
          </a:p>
        </p:txBody>
      </p:sp>
      <p:sp>
        <p:nvSpPr>
          <p:cNvPr id="9" name="TextBox 8">
            <a:extLst>
              <a:ext uri="{FF2B5EF4-FFF2-40B4-BE49-F238E27FC236}">
                <a16:creationId xmlns:a16="http://schemas.microsoft.com/office/drawing/2014/main" id="{CECA01D0-ADED-CCF6-01FA-31AE2BAD64E2}"/>
              </a:ext>
            </a:extLst>
          </p:cNvPr>
          <p:cNvSpPr txBox="1"/>
          <p:nvPr/>
        </p:nvSpPr>
        <p:spPr>
          <a:xfrm>
            <a:off x="4021311" y="970230"/>
            <a:ext cx="3508257" cy="2677656"/>
          </a:xfrm>
          <a:prstGeom prst="rect">
            <a:avLst/>
          </a:prstGeom>
          <a:noFill/>
        </p:spPr>
        <p:txBody>
          <a:bodyPr wrap="square" rtlCol="0">
            <a:spAutoFit/>
          </a:bodyPr>
          <a:lstStyle/>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Total Sum of Cost: Total $ was higher for No (92665917) than Yes (48881261).﻿</a:t>
            </a:r>
          </a:p>
          <a:p>
            <a:pPr marL="285750" indent="-285750">
              <a:buFont typeface="Arial" panose="020B0604020202020204" pitchFamily="34" charset="0"/>
              <a:buChar char="•"/>
            </a:pPr>
            <a:endParaRPr lang="en-US" sz="1200"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None in Is Aircraft Large? made up 20.31% of Sum of Cost: Total $.</a:t>
            </a:r>
          </a:p>
          <a:p>
            <a:pPr marL="285750" indent="-285750">
              <a:buFont typeface="Arial" panose="020B0604020202020204" pitchFamily="34" charset="0"/>
              <a:buChar char="•"/>
            </a:pPr>
            <a:endParaRPr lang="en-US" sz="1200"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Average Sum of Cost: Total $ was higher for No (1,85,33,183.40) than Yes (97,76,252.20).</a:t>
            </a:r>
          </a:p>
          <a:p>
            <a:pPr marL="285750" indent="-285750">
              <a:buFont typeface="Arial" panose="020B0604020202020204" pitchFamily="34" charset="0"/>
              <a:buChar char="•"/>
            </a:pPr>
            <a:endParaRPr lang="en-US" sz="1200" b="0" i="0" dirty="0">
              <a:solidFill>
                <a:srgbClr val="252423"/>
              </a:solidFill>
              <a:effectLst/>
              <a:latin typeface="Segoe UI" panose="020B0502040204020203" pitchFamily="34" charset="0"/>
            </a:endParaRPr>
          </a:p>
          <a:p>
            <a:pPr marL="285750" indent="-285750">
              <a:buFont typeface="Arial" panose="020B0604020202020204" pitchFamily="34" charset="0"/>
              <a:buChar char="•"/>
            </a:pPr>
            <a:r>
              <a:rPr lang="en-US" sz="1200" b="0" i="0" dirty="0">
                <a:solidFill>
                  <a:srgbClr val="252423"/>
                </a:solidFill>
                <a:effectLst/>
                <a:latin typeface="Segoe UI" panose="020B0502040204020203" pitchFamily="34" charset="0"/>
              </a:rPr>
              <a:t>﻿Sum of Cost: Total $ for No and Yes diverged the most when the Effect: Impact to flight was None, when No were 22290594 higher than Yes.</a:t>
            </a:r>
            <a:endParaRPr lang="en-US" sz="1200" dirty="0">
              <a:solidFill>
                <a:srgbClr val="252423"/>
              </a:solidFill>
              <a:latin typeface="Segoe UI" panose="020B0502040204020203" pitchFamily="34" charset="0"/>
            </a:endParaRPr>
          </a:p>
          <a:p>
            <a:pPr marL="285750" indent="-285750">
              <a:buFont typeface="Arial" panose="020B0604020202020204" pitchFamily="34" charset="0"/>
              <a:buChar char="•"/>
            </a:pPr>
            <a:endParaRPr lang="en-IN" sz="1200" dirty="0"/>
          </a:p>
        </p:txBody>
      </p:sp>
      <p:pic>
        <p:nvPicPr>
          <p:cNvPr id="11" name="Picture 10">
            <a:extLst>
              <a:ext uri="{FF2B5EF4-FFF2-40B4-BE49-F238E27FC236}">
                <a16:creationId xmlns:a16="http://schemas.microsoft.com/office/drawing/2014/main" id="{323D199E-EC42-3896-E742-D41C98181B2E}"/>
              </a:ext>
            </a:extLst>
          </p:cNvPr>
          <p:cNvPicPr>
            <a:picLocks noChangeAspect="1"/>
          </p:cNvPicPr>
          <p:nvPr/>
        </p:nvPicPr>
        <p:blipFill rotWithShape="1">
          <a:blip r:embed="rId4"/>
          <a:srcRect l="47242" t="25017" r="26701" b="16701"/>
          <a:stretch/>
        </p:blipFill>
        <p:spPr>
          <a:xfrm>
            <a:off x="7926798" y="951652"/>
            <a:ext cx="3785823" cy="4763171"/>
          </a:xfrm>
          <a:prstGeom prst="rect">
            <a:avLst/>
          </a:prstGeom>
        </p:spPr>
      </p:pic>
    </p:spTree>
    <p:extLst>
      <p:ext uri="{BB962C8B-B14F-4D97-AF65-F5344CB8AC3E}">
        <p14:creationId xmlns:p14="http://schemas.microsoft.com/office/powerpoint/2010/main" val="2483378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88DB12-32A3-38B2-CC4C-4C113D1E3973}"/>
              </a:ext>
            </a:extLst>
          </p:cNvPr>
          <p:cNvSpPr txBox="1"/>
          <p:nvPr/>
        </p:nvSpPr>
        <p:spPr>
          <a:xfrm>
            <a:off x="3051349" y="120580"/>
            <a:ext cx="6089301" cy="461665"/>
          </a:xfrm>
          <a:prstGeom prst="rect">
            <a:avLst/>
          </a:prstGeom>
          <a:noFill/>
        </p:spPr>
        <p:txBody>
          <a:bodyPr wrap="square" rtlCol="0">
            <a:spAutoFit/>
          </a:bodyPr>
          <a:lstStyle/>
          <a:p>
            <a:r>
              <a:rPr lang="en-US" sz="2400" dirty="0">
                <a:latin typeface="Franklin Gothic Demi Cond" panose="020B0706030402020204" pitchFamily="34" charset="0"/>
              </a:rPr>
              <a:t>Does prior warning reduces the effect of damage?</a:t>
            </a:r>
            <a:endParaRPr lang="en-IN" sz="2400" dirty="0">
              <a:latin typeface="Franklin Gothic Demi Cond" panose="020B0706030402020204" pitchFamily="34" charset="0"/>
            </a:endParaRPr>
          </a:p>
        </p:txBody>
      </p:sp>
      <p:pic>
        <p:nvPicPr>
          <p:cNvPr id="5" name="Picture 4">
            <a:extLst>
              <a:ext uri="{FF2B5EF4-FFF2-40B4-BE49-F238E27FC236}">
                <a16:creationId xmlns:a16="http://schemas.microsoft.com/office/drawing/2014/main" id="{BF80FCBF-CA0E-121F-E963-01AA8C31EF30}"/>
              </a:ext>
            </a:extLst>
          </p:cNvPr>
          <p:cNvPicPr>
            <a:picLocks noChangeAspect="1"/>
          </p:cNvPicPr>
          <p:nvPr/>
        </p:nvPicPr>
        <p:blipFill rotWithShape="1">
          <a:blip r:embed="rId2"/>
          <a:srcRect l="6031" t="13608" r="66535" b="17801"/>
          <a:stretch/>
        </p:blipFill>
        <p:spPr>
          <a:xfrm>
            <a:off x="75093" y="848412"/>
            <a:ext cx="3981491" cy="5599368"/>
          </a:xfrm>
          <a:prstGeom prst="rect">
            <a:avLst/>
          </a:prstGeom>
        </p:spPr>
      </p:pic>
      <p:pic>
        <p:nvPicPr>
          <p:cNvPr id="7" name="Picture 6">
            <a:extLst>
              <a:ext uri="{FF2B5EF4-FFF2-40B4-BE49-F238E27FC236}">
                <a16:creationId xmlns:a16="http://schemas.microsoft.com/office/drawing/2014/main" id="{3DB0DA79-0708-DCFA-8EBD-7F8958B03FE7}"/>
              </a:ext>
            </a:extLst>
          </p:cNvPr>
          <p:cNvPicPr>
            <a:picLocks noChangeAspect="1"/>
          </p:cNvPicPr>
          <p:nvPr/>
        </p:nvPicPr>
        <p:blipFill rotWithShape="1">
          <a:blip r:embed="rId2"/>
          <a:srcRect l="44227" t="13196" r="30953" b="56976"/>
          <a:stretch/>
        </p:blipFill>
        <p:spPr>
          <a:xfrm>
            <a:off x="9197020" y="1024722"/>
            <a:ext cx="2892998" cy="1955704"/>
          </a:xfrm>
          <a:prstGeom prst="rect">
            <a:avLst/>
          </a:prstGeom>
        </p:spPr>
      </p:pic>
      <p:pic>
        <p:nvPicPr>
          <p:cNvPr id="8" name="Picture 7">
            <a:extLst>
              <a:ext uri="{FF2B5EF4-FFF2-40B4-BE49-F238E27FC236}">
                <a16:creationId xmlns:a16="http://schemas.microsoft.com/office/drawing/2014/main" id="{5B7F60EC-DB38-6BDD-8E80-56DF57A6B4F9}"/>
              </a:ext>
            </a:extLst>
          </p:cNvPr>
          <p:cNvPicPr>
            <a:picLocks noChangeAspect="1"/>
          </p:cNvPicPr>
          <p:nvPr/>
        </p:nvPicPr>
        <p:blipFill rotWithShape="1">
          <a:blip r:embed="rId3"/>
          <a:srcRect l="3479" t="14020" r="30103" b="42956"/>
          <a:stretch/>
        </p:blipFill>
        <p:spPr>
          <a:xfrm>
            <a:off x="4056584" y="845777"/>
            <a:ext cx="5140436" cy="1873058"/>
          </a:xfrm>
          <a:prstGeom prst="rect">
            <a:avLst/>
          </a:prstGeom>
        </p:spPr>
      </p:pic>
      <p:pic>
        <p:nvPicPr>
          <p:cNvPr id="9" name="Picture 8">
            <a:extLst>
              <a:ext uri="{FF2B5EF4-FFF2-40B4-BE49-F238E27FC236}">
                <a16:creationId xmlns:a16="http://schemas.microsoft.com/office/drawing/2014/main" id="{A976A325-281C-8D63-6792-0123F9291F7C}"/>
              </a:ext>
            </a:extLst>
          </p:cNvPr>
          <p:cNvPicPr>
            <a:picLocks noChangeAspect="1"/>
          </p:cNvPicPr>
          <p:nvPr/>
        </p:nvPicPr>
        <p:blipFill rotWithShape="1">
          <a:blip r:embed="rId4"/>
          <a:srcRect l="5799" t="36976" r="39072" b="27932"/>
          <a:stretch/>
        </p:blipFill>
        <p:spPr>
          <a:xfrm>
            <a:off x="4056584" y="2711567"/>
            <a:ext cx="5231279" cy="1873058"/>
          </a:xfrm>
          <a:prstGeom prst="rect">
            <a:avLst/>
          </a:prstGeom>
        </p:spPr>
      </p:pic>
      <p:sp>
        <p:nvSpPr>
          <p:cNvPr id="10" name="TextBox 9">
            <a:extLst>
              <a:ext uri="{FF2B5EF4-FFF2-40B4-BE49-F238E27FC236}">
                <a16:creationId xmlns:a16="http://schemas.microsoft.com/office/drawing/2014/main" id="{69212B9C-3DE4-219D-3D89-45E7D09070AA}"/>
              </a:ext>
            </a:extLst>
          </p:cNvPr>
          <p:cNvSpPr txBox="1"/>
          <p:nvPr/>
        </p:nvSpPr>
        <p:spPr>
          <a:xfrm>
            <a:off x="4235693" y="4762941"/>
            <a:ext cx="7195831" cy="1785104"/>
          </a:xfrm>
          <a:prstGeom prst="rect">
            <a:avLst/>
          </a:prstGeom>
          <a:noFill/>
        </p:spPr>
        <p:txBody>
          <a:bodyPr wrap="square" rtlCol="0">
            <a:spAutoFit/>
          </a:bodyPr>
          <a:lstStyle/>
          <a:p>
            <a:pPr marL="285750" indent="-285750">
              <a:buFont typeface="Arial" panose="020B0604020202020204" pitchFamily="34" charset="0"/>
              <a:buChar char="•"/>
            </a:pPr>
            <a:r>
              <a:rPr lang="en-IN" dirty="0"/>
              <a:t>Prior warning seems to help avoid damage more in case of small aircraft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Even with higher bird strikes cases Texas avoid high damage by prior warning compared to Alabama</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Cost of damages is reduced in case of prior warning</a:t>
            </a:r>
          </a:p>
        </p:txBody>
      </p:sp>
    </p:spTree>
    <p:extLst>
      <p:ext uri="{BB962C8B-B14F-4D97-AF65-F5344CB8AC3E}">
        <p14:creationId xmlns:p14="http://schemas.microsoft.com/office/powerpoint/2010/main" val="2819477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B617948-A864-9B15-D785-D25900967C83}"/>
              </a:ext>
            </a:extLst>
          </p:cNvPr>
          <p:cNvSpPr/>
          <p:nvPr/>
        </p:nvSpPr>
        <p:spPr>
          <a:xfrm>
            <a:off x="991437" y="331596"/>
            <a:ext cx="10209125" cy="71343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Franklin Gothic Demi Cond" panose="020B0706030402020204" pitchFamily="34" charset="0"/>
              </a:rPr>
              <a:t>Conclusion</a:t>
            </a:r>
            <a:endParaRPr lang="en-IN" sz="3600" dirty="0">
              <a:latin typeface="Franklin Gothic Demi Cond" panose="020B0706030402020204" pitchFamily="34" charset="0"/>
            </a:endParaRPr>
          </a:p>
        </p:txBody>
      </p:sp>
      <p:sp>
        <p:nvSpPr>
          <p:cNvPr id="4" name="TextBox 3">
            <a:extLst>
              <a:ext uri="{FF2B5EF4-FFF2-40B4-BE49-F238E27FC236}">
                <a16:creationId xmlns:a16="http://schemas.microsoft.com/office/drawing/2014/main" id="{E6036946-D84E-5DCF-93E5-6E909D2C06CF}"/>
              </a:ext>
            </a:extLst>
          </p:cNvPr>
          <p:cNvSpPr txBox="1"/>
          <p:nvPr/>
        </p:nvSpPr>
        <p:spPr>
          <a:xfrm>
            <a:off x="1074656" y="1385946"/>
            <a:ext cx="10125906" cy="5324535"/>
          </a:xfrm>
          <a:prstGeom prst="rect">
            <a:avLst/>
          </a:prstGeom>
          <a:noFill/>
        </p:spPr>
        <p:txBody>
          <a:bodyPr wrap="square" rtlCol="0">
            <a:spAutoFit/>
          </a:bodyPr>
          <a:lstStyle/>
          <a:p>
            <a:pPr marL="342900" indent="-342900">
              <a:buClr>
                <a:schemeClr val="accent1"/>
              </a:buClr>
              <a:buFont typeface="Wingdings" panose="05000000000000000000" pitchFamily="2" charset="2"/>
              <a:buChar char="q"/>
            </a:pPr>
            <a:r>
              <a:rPr lang="en-US" i="0" dirty="0">
                <a:effectLst/>
              </a:rPr>
              <a:t>Strikes occurred during Summer(August) &amp; Autumn(September) seasons, when sky has no cloud.</a:t>
            </a:r>
          </a:p>
          <a:p>
            <a:pPr marL="342900" indent="-342900">
              <a:buClr>
                <a:schemeClr val="accent1"/>
              </a:buClr>
              <a:buFont typeface="Wingdings" panose="05000000000000000000" pitchFamily="2" charset="2"/>
              <a:buChar char="q"/>
            </a:pPr>
            <a:r>
              <a:rPr lang="en-US" b="0" i="0" dirty="0">
                <a:effectLst/>
                <a:latin typeface="-apple-system"/>
              </a:rPr>
              <a:t>South Airlines faced the more strikes.</a:t>
            </a:r>
          </a:p>
          <a:p>
            <a:pPr marL="342900" indent="-342900">
              <a:buClr>
                <a:schemeClr val="accent1"/>
              </a:buClr>
              <a:buFont typeface="Wingdings" panose="05000000000000000000" pitchFamily="2" charset="2"/>
              <a:buChar char="q"/>
            </a:pPr>
            <a:r>
              <a:rPr lang="en-US" b="0" i="0" dirty="0">
                <a:effectLst/>
                <a:latin typeface="-apple-system"/>
              </a:rPr>
              <a:t>DALLAS airport faced the most strikes</a:t>
            </a:r>
          </a:p>
          <a:p>
            <a:pPr marL="342900" indent="-342900">
              <a:buClr>
                <a:schemeClr val="accent1"/>
              </a:buClr>
              <a:buFont typeface="Wingdings" panose="05000000000000000000" pitchFamily="2" charset="2"/>
              <a:buChar char="q"/>
            </a:pPr>
            <a:r>
              <a:rPr lang="en-US" b="0" i="0" dirty="0">
                <a:effectLst/>
                <a:latin typeface="-apple-system"/>
              </a:rPr>
              <a:t>Most number of strikes occurred in the month of August.</a:t>
            </a:r>
          </a:p>
          <a:p>
            <a:pPr marL="342900" indent="-342900">
              <a:buClr>
                <a:schemeClr val="accent1"/>
              </a:buClr>
              <a:buFont typeface="Wingdings" panose="05000000000000000000" pitchFamily="2" charset="2"/>
              <a:buChar char="q"/>
            </a:pPr>
            <a:r>
              <a:rPr lang="en-US" dirty="0"/>
              <a:t>Prior warning to the pilot reduces the risk of damage to the aircraft, especially in case of small aircrafts</a:t>
            </a:r>
          </a:p>
          <a:p>
            <a:pPr marL="342900" indent="-342900">
              <a:buClr>
                <a:schemeClr val="accent1"/>
              </a:buClr>
              <a:buFont typeface="Wingdings" panose="05000000000000000000" pitchFamily="2" charset="2"/>
              <a:buChar char="q"/>
            </a:pPr>
            <a:r>
              <a:rPr lang="en-US" b="0" i="0" dirty="0">
                <a:effectLst/>
                <a:latin typeface="-apple-system"/>
              </a:rPr>
              <a:t>During the Approach phase of the flight, most bird strikes occurred.</a:t>
            </a:r>
          </a:p>
          <a:p>
            <a:pPr marL="342900" indent="-342900">
              <a:buClr>
                <a:schemeClr val="accent1"/>
              </a:buClr>
              <a:buFont typeface="Wingdings" panose="05000000000000000000" pitchFamily="2" charset="2"/>
              <a:buChar char="q"/>
            </a:pPr>
            <a:r>
              <a:rPr lang="en-US" b="0" i="0" dirty="0">
                <a:effectLst/>
                <a:latin typeface="-apple-system"/>
              </a:rPr>
              <a:t>California &amp; Texas are the states where most strikes occurred.</a:t>
            </a:r>
          </a:p>
          <a:p>
            <a:pPr marL="342900" indent="-342900">
              <a:buClr>
                <a:schemeClr val="accent1"/>
              </a:buClr>
              <a:buFont typeface="Wingdings" panose="05000000000000000000" pitchFamily="2" charset="2"/>
              <a:buChar char="q"/>
            </a:pPr>
            <a:r>
              <a:rPr lang="en-US" dirty="0">
                <a:latin typeface="Calibri" panose="020F0502020204030204" pitchFamily="34" charset="0"/>
                <a:ea typeface="Calibri" panose="020F0502020204030204" pitchFamily="34" charset="0"/>
                <a:cs typeface="Calibri" panose="020F0502020204030204" pitchFamily="34" charset="0"/>
              </a:rPr>
              <a:t>Bird Strikes Incidents have an upward trend 2009 has the highest number of incidents.</a:t>
            </a:r>
            <a:endParaRPr lang="en-US" dirty="0"/>
          </a:p>
          <a:p>
            <a:pPr marL="342900" indent="-342900">
              <a:buClr>
                <a:schemeClr val="accent1"/>
              </a:buClr>
              <a:buFont typeface="Wingdings" panose="05000000000000000000" pitchFamily="2" charset="2"/>
              <a:buChar char="q"/>
            </a:pPr>
            <a:r>
              <a:rPr lang="en-US" dirty="0"/>
              <a:t> </a:t>
            </a:r>
            <a:r>
              <a:rPr lang="en-US" i="0" dirty="0">
                <a:effectLst/>
              </a:rPr>
              <a:t>52.78% of incidents have happened due to some small unknown bird</a:t>
            </a:r>
            <a:r>
              <a:rPr lang="en-US" b="1" i="0" dirty="0">
                <a:effectLst/>
              </a:rPr>
              <a:t>.</a:t>
            </a:r>
          </a:p>
          <a:p>
            <a:pPr marL="342900" indent="-342900">
              <a:buClr>
                <a:schemeClr val="accent1"/>
              </a:buClr>
              <a:buFont typeface="Wingdings" panose="05000000000000000000" pitchFamily="2" charset="2"/>
              <a:buChar char="q"/>
            </a:pPr>
            <a:r>
              <a:rPr lang="en-US" b="1" dirty="0"/>
              <a:t> </a:t>
            </a:r>
            <a:r>
              <a:rPr lang="en-US" i="0" dirty="0">
                <a:effectLst/>
              </a:rPr>
              <a:t>72.9% incidents have happened when there is 1 bird/wildlife is struck in the airplane and caused damage</a:t>
            </a:r>
            <a:r>
              <a:rPr lang="en-US" b="1" i="0" dirty="0">
                <a:effectLst/>
              </a:rPr>
              <a:t>.</a:t>
            </a:r>
            <a:endParaRPr lang="en-US" b="1" dirty="0"/>
          </a:p>
          <a:p>
            <a:pPr marL="342900" indent="-342900">
              <a:buClr>
                <a:schemeClr val="accent1"/>
              </a:buClr>
              <a:buFont typeface="Wingdings" panose="05000000000000000000" pitchFamily="2" charset="2"/>
              <a:buChar char="q"/>
            </a:pPr>
            <a:r>
              <a:rPr lang="en-US" i="0" dirty="0">
                <a:effectLst/>
              </a:rPr>
              <a:t>90.31% incidents caused no damage while 9.69% incidents caused damage</a:t>
            </a:r>
            <a:endParaRPr lang="en-US" dirty="0"/>
          </a:p>
          <a:p>
            <a:pPr marL="342900" indent="-342900">
              <a:buClr>
                <a:schemeClr val="accent1"/>
              </a:buClr>
              <a:buFont typeface="Wingdings" panose="05000000000000000000" pitchFamily="2" charset="2"/>
              <a:buChar char="q"/>
            </a:pPr>
            <a:r>
              <a:rPr lang="en-US" i="0" dirty="0">
                <a:effectLst/>
              </a:rPr>
              <a:t>80.84% of bird strike incidents have happened when the altitude of airplane was &lt;1000 ft and 19.16% have happened when altitude was &gt;1000 ft</a:t>
            </a:r>
            <a:r>
              <a:rPr lang="en-US" b="1" i="0" dirty="0">
                <a:effectLst/>
              </a:rPr>
              <a:t>.</a:t>
            </a:r>
            <a:endParaRPr lang="en-US" b="1" dirty="0"/>
          </a:p>
          <a:p>
            <a:pPr marL="342900" indent="-342900">
              <a:buClr>
                <a:schemeClr val="accent1"/>
              </a:buClr>
              <a:buFont typeface="Wingdings" panose="05000000000000000000" pitchFamily="2" charset="2"/>
              <a:buChar char="q"/>
            </a:pPr>
            <a:r>
              <a:rPr lang="en-US" b="0" i="0" dirty="0">
                <a:effectLst/>
              </a:rPr>
              <a:t> </a:t>
            </a:r>
            <a:r>
              <a:rPr lang="en-US" i="0" dirty="0">
                <a:effectLst/>
              </a:rPr>
              <a:t>Most of the incidents have happened when there is no cloud in each year</a:t>
            </a:r>
          </a:p>
          <a:p>
            <a:pPr marL="342900" indent="-342900">
              <a:buClr>
                <a:schemeClr val="accent1"/>
              </a:buClr>
              <a:buFont typeface="Wingdings" panose="05000000000000000000" pitchFamily="2" charset="2"/>
              <a:buChar char="q"/>
            </a:pPr>
            <a:r>
              <a:rPr lang="en-US" dirty="0">
                <a:latin typeface="Franklin Gothic Book" panose="020B0503020102020204" pitchFamily="34" charset="0"/>
              </a:rPr>
              <a:t>Southwest airlines has encountered most number of bird strike followed by business and American airlines</a:t>
            </a:r>
          </a:p>
          <a:p>
            <a:pPr marL="342900" indent="-342900">
              <a:buClr>
                <a:schemeClr val="accent1"/>
              </a:buClr>
              <a:buFont typeface="Wingdings" panose="05000000000000000000" pitchFamily="2" charset="2"/>
              <a:buChar char="q"/>
            </a:pPr>
            <a:r>
              <a:rPr lang="en-US" dirty="0">
                <a:latin typeface="Franklin Gothic Book" panose="020B0503020102020204" pitchFamily="34" charset="0"/>
              </a:rPr>
              <a:t>Except for southwest airlines all other bird strike incidents are dominated my small sized aircraft</a:t>
            </a:r>
          </a:p>
          <a:p>
            <a:pPr marL="342900" indent="-342900">
              <a:buClr>
                <a:schemeClr val="accent1"/>
              </a:buClr>
              <a:buFont typeface="Wingdings" panose="05000000000000000000" pitchFamily="2" charset="2"/>
              <a:buChar char="q"/>
            </a:pPr>
            <a:endParaRPr lang="en-US" sz="1600" i="0" dirty="0">
              <a:effectLst/>
            </a:endParaRPr>
          </a:p>
        </p:txBody>
      </p:sp>
    </p:spTree>
    <p:extLst>
      <p:ext uri="{BB962C8B-B14F-4D97-AF65-F5344CB8AC3E}">
        <p14:creationId xmlns:p14="http://schemas.microsoft.com/office/powerpoint/2010/main" val="2268575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FFB924A-441A-5185-37A1-6D08E8FC0EED}"/>
              </a:ext>
            </a:extLst>
          </p:cNvPr>
          <p:cNvSpPr/>
          <p:nvPr/>
        </p:nvSpPr>
        <p:spPr>
          <a:xfrm>
            <a:off x="494044" y="401933"/>
            <a:ext cx="11203912" cy="8139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Calibri" panose="020F0502020204030204" pitchFamily="34" charset="0"/>
                <a:ea typeface="Calibri" panose="020F0502020204030204" pitchFamily="34" charset="0"/>
                <a:cs typeface="Calibri" panose="020F0502020204030204" pitchFamily="34" charset="0"/>
              </a:rPr>
              <a:t>Project Detail</a:t>
            </a:r>
            <a:endParaRPr lang="en-IN" sz="3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3" name="Table 3">
            <a:extLst>
              <a:ext uri="{FF2B5EF4-FFF2-40B4-BE49-F238E27FC236}">
                <a16:creationId xmlns:a16="http://schemas.microsoft.com/office/drawing/2014/main" id="{6172B9A2-BEDB-D785-EC56-6282DFCA65FE}"/>
              </a:ext>
            </a:extLst>
          </p:cNvPr>
          <p:cNvGraphicFramePr>
            <a:graphicFrameLocks noGrp="1"/>
          </p:cNvGraphicFramePr>
          <p:nvPr>
            <p:extLst>
              <p:ext uri="{D42A27DB-BD31-4B8C-83A1-F6EECF244321}">
                <p14:modId xmlns:p14="http://schemas.microsoft.com/office/powerpoint/2010/main" val="1516235545"/>
              </p:ext>
            </p:extLst>
          </p:nvPr>
        </p:nvGraphicFramePr>
        <p:xfrm>
          <a:off x="494044" y="2078926"/>
          <a:ext cx="11203912" cy="3243220"/>
        </p:xfrm>
        <a:graphic>
          <a:graphicData uri="http://schemas.openxmlformats.org/drawingml/2006/table">
            <a:tbl>
              <a:tblPr firstRow="1" bandRow="1">
                <a:tableStyleId>{5C22544A-7EE6-4342-B048-85BDC9FD1C3A}</a:tableStyleId>
              </a:tblPr>
              <a:tblGrid>
                <a:gridCol w="5561655">
                  <a:extLst>
                    <a:ext uri="{9D8B030D-6E8A-4147-A177-3AD203B41FA5}">
                      <a16:colId xmlns:a16="http://schemas.microsoft.com/office/drawing/2014/main" val="368670815"/>
                    </a:ext>
                  </a:extLst>
                </a:gridCol>
                <a:gridCol w="5642257">
                  <a:extLst>
                    <a:ext uri="{9D8B030D-6E8A-4147-A177-3AD203B41FA5}">
                      <a16:colId xmlns:a16="http://schemas.microsoft.com/office/drawing/2014/main" val="2927765209"/>
                    </a:ext>
                  </a:extLst>
                </a:gridCol>
              </a:tblGrid>
              <a:tr h="440196">
                <a:tc>
                  <a:txBody>
                    <a:bodyPr/>
                    <a:lstStyle/>
                    <a:p>
                      <a:pPr algn="l"/>
                      <a:r>
                        <a:rPr lang="en-US" dirty="0">
                          <a:latin typeface="Calibri" panose="020F0502020204030204" pitchFamily="34" charset="0"/>
                          <a:ea typeface="Calibri" panose="020F0502020204030204" pitchFamily="34" charset="0"/>
                          <a:cs typeface="Calibri" panose="020F0502020204030204" pitchFamily="34" charset="0"/>
                        </a:rPr>
                        <a:t>Project Title</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Data Visualization of Bird Strikes between 2000-2011</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528120998"/>
                  </a:ext>
                </a:extLst>
              </a:tr>
              <a:tr h="609316">
                <a:tc>
                  <a:txBody>
                    <a:bodyPr/>
                    <a:lstStyle/>
                    <a:p>
                      <a:r>
                        <a:rPr lang="en-US" dirty="0">
                          <a:latin typeface="Calibri" panose="020F0502020204030204" pitchFamily="34" charset="0"/>
                          <a:ea typeface="Calibri" panose="020F0502020204030204" pitchFamily="34" charset="0"/>
                          <a:cs typeface="Calibri" panose="020F0502020204030204" pitchFamily="34" charset="0"/>
                        </a:rPr>
                        <a:t>Technology</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Business Intelligence</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253621841"/>
                  </a:ext>
                </a:extLst>
              </a:tr>
              <a:tr h="609316">
                <a:tc>
                  <a:txBody>
                    <a:bodyPr/>
                    <a:lstStyle/>
                    <a:p>
                      <a:r>
                        <a:rPr lang="en-US" dirty="0">
                          <a:latin typeface="Calibri" panose="020F0502020204030204" pitchFamily="34" charset="0"/>
                          <a:ea typeface="Calibri" panose="020F0502020204030204" pitchFamily="34" charset="0"/>
                          <a:cs typeface="Calibri" panose="020F0502020204030204" pitchFamily="34" charset="0"/>
                        </a:rPr>
                        <a:t>Domain</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Transportation and Communication</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97130248"/>
                  </a:ext>
                </a:extLst>
              </a:tr>
              <a:tr h="609316">
                <a:tc>
                  <a:txBody>
                    <a:bodyPr/>
                    <a:lstStyle/>
                    <a:p>
                      <a:r>
                        <a:rPr lang="en-US" dirty="0">
                          <a:latin typeface="Calibri" panose="020F0502020204030204" pitchFamily="34" charset="0"/>
                          <a:ea typeface="Calibri" panose="020F0502020204030204" pitchFamily="34" charset="0"/>
                          <a:cs typeface="Calibri" panose="020F0502020204030204" pitchFamily="34" charset="0"/>
                        </a:rPr>
                        <a:t>Project Difficulty Level</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Advanced</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963901539"/>
                  </a:ext>
                </a:extLst>
              </a:tr>
              <a:tr h="609316">
                <a:tc>
                  <a:txBody>
                    <a:bodyPr/>
                    <a:lstStyle/>
                    <a:p>
                      <a:r>
                        <a:rPr lang="en-US" dirty="0">
                          <a:latin typeface="Calibri" panose="020F0502020204030204" pitchFamily="34" charset="0"/>
                          <a:ea typeface="Calibri" panose="020F0502020204030204" pitchFamily="34" charset="0"/>
                          <a:cs typeface="Calibri" panose="020F0502020204030204" pitchFamily="34" charset="0"/>
                        </a:rPr>
                        <a:t>Programming Language Used</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Python</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436516319"/>
                  </a:ext>
                </a:extLst>
              </a:tr>
              <a:tr h="0">
                <a:tc>
                  <a:txBody>
                    <a:bodyPr/>
                    <a:lstStyle/>
                    <a:p>
                      <a:r>
                        <a:rPr lang="en-US" dirty="0">
                          <a:latin typeface="Calibri" panose="020F0502020204030204" pitchFamily="34" charset="0"/>
                          <a:ea typeface="Calibri" panose="020F0502020204030204" pitchFamily="34" charset="0"/>
                          <a:cs typeface="Calibri" panose="020F0502020204030204" pitchFamily="34" charset="0"/>
                        </a:rPr>
                        <a:t>Tools used</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r>
                        <a:rPr lang="en-US" dirty="0" err="1">
                          <a:latin typeface="Calibri" panose="020F0502020204030204" pitchFamily="34" charset="0"/>
                          <a:ea typeface="Calibri" panose="020F0502020204030204" pitchFamily="34" charset="0"/>
                          <a:cs typeface="Calibri" panose="020F0502020204030204" pitchFamily="34" charset="0"/>
                        </a:rPr>
                        <a:t>Jupyter</a:t>
                      </a:r>
                      <a:r>
                        <a:rPr lang="en-US" dirty="0">
                          <a:latin typeface="Calibri" panose="020F0502020204030204" pitchFamily="34" charset="0"/>
                          <a:ea typeface="Calibri" panose="020F0502020204030204" pitchFamily="34" charset="0"/>
                          <a:cs typeface="Calibri" panose="020F0502020204030204" pitchFamily="34" charset="0"/>
                        </a:rPr>
                        <a:t> Notebook, MS-Excel, MS-</a:t>
                      </a:r>
                      <a:r>
                        <a:rPr lang="en-US" dirty="0" err="1">
                          <a:latin typeface="Calibri" panose="020F0502020204030204" pitchFamily="34" charset="0"/>
                          <a:ea typeface="Calibri" panose="020F0502020204030204" pitchFamily="34" charset="0"/>
                          <a:cs typeface="Calibri" panose="020F0502020204030204" pitchFamily="34" charset="0"/>
                        </a:rPr>
                        <a:t>PowerBI</a:t>
                      </a:r>
                      <a:endParaRPr lang="en-IN" dirty="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682311616"/>
                  </a:ext>
                </a:extLst>
              </a:tr>
            </a:tbl>
          </a:graphicData>
        </a:graphic>
      </p:graphicFrame>
    </p:spTree>
    <p:extLst>
      <p:ext uri="{BB962C8B-B14F-4D97-AF65-F5344CB8AC3E}">
        <p14:creationId xmlns:p14="http://schemas.microsoft.com/office/powerpoint/2010/main" val="2814698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279DB38-9866-5A61-9CAE-71F4A665F8CD}"/>
              </a:ext>
            </a:extLst>
          </p:cNvPr>
          <p:cNvSpPr/>
          <p:nvPr/>
        </p:nvSpPr>
        <p:spPr>
          <a:xfrm>
            <a:off x="634721" y="371789"/>
            <a:ext cx="10922558" cy="7335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Calibri" panose="020F0502020204030204" pitchFamily="34" charset="0"/>
                <a:ea typeface="Calibri" panose="020F0502020204030204" pitchFamily="34" charset="0"/>
                <a:cs typeface="Calibri" panose="020F0502020204030204" pitchFamily="34" charset="0"/>
              </a:rPr>
              <a:t>Objective</a:t>
            </a:r>
            <a:endParaRPr lang="en-IN" sz="3600" b="1"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3A5245C-C234-C5C3-D8A8-A1660627D89B}"/>
              </a:ext>
            </a:extLst>
          </p:cNvPr>
          <p:cNvSpPr txBox="1"/>
          <p:nvPr/>
        </p:nvSpPr>
        <p:spPr>
          <a:xfrm>
            <a:off x="634721" y="1567543"/>
            <a:ext cx="10922558" cy="4371344"/>
          </a:xfrm>
          <a:prstGeom prst="rect">
            <a:avLst/>
          </a:prstGeom>
          <a:no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b="0" i="0" u="none" strike="noStrike" baseline="0" dirty="0">
                <a:solidFill>
                  <a:srgbClr val="000000"/>
                </a:solidFill>
                <a:latin typeface="Calibri" panose="020F0502020204030204" pitchFamily="34" charset="0"/>
                <a:ea typeface="Calibri" panose="020F0502020204030204" pitchFamily="34" charset="0"/>
                <a:cs typeface="Calibri" panose="020F0502020204030204" pitchFamily="34" charset="0"/>
              </a:rPr>
              <a:t>Transport and communication is one of the crucial domain in field of analytics. Environmental impacts and safety are, nowadays, two major concerns of the scientific community with respect to transport scenarios and to the ever-growing urban areas. These issues gain more importance due to the increasing amount of vehicles and people. Seeking for new solutions is reaching a point where available technologies and artificial intelligence, especially MAS, are being recognized as ways to cope and tackle these kinds of problems in a distributed and more appropriate way. </a:t>
            </a:r>
          </a:p>
          <a:p>
            <a:endParaRPr lang="en-US"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algn="l"/>
            <a:endParaRPr lang="en-IN" sz="1800" b="0" i="0" u="none" strike="noStrike" baseline="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US" sz="1800" b="0" i="0" u="none" strike="noStrike" baseline="0" dirty="0">
                <a:solidFill>
                  <a:srgbClr val="000000"/>
                </a:solidFill>
                <a:latin typeface="Calibri" panose="020F0502020204030204" pitchFamily="34" charset="0"/>
                <a:ea typeface="Calibri" panose="020F0502020204030204" pitchFamily="34" charset="0"/>
                <a:cs typeface="Calibri" panose="020F0502020204030204" pitchFamily="34" charset="0"/>
              </a:rPr>
              <a:t> A bird strike is strictly defined as a collision between a bird and an aircraft which is in flight or on a take-off or landing roll. The term is often expanded to cover other wildlife strikes - with bats or ground animals. Bird Strike is common and can be a significant threat to aircraft safety. For smaller aircraft, significant damage may be caused to the aircraft structure and all aircraft, especially jet-engine ones, are vulnerable to the loss of thrust which can follow the ingestion of birds into engine air intakes. This has resulted in several fatal accidents. Bird strikes may occur during any phase of flight, but are most likely during the take-off, initial climb, approach and landing phases due to the greater numbers of birds in flight at lower levels </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02171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3C2466C-4B87-4FDB-2722-1E31A5CDA1FA}"/>
              </a:ext>
            </a:extLst>
          </p:cNvPr>
          <p:cNvSpPr/>
          <p:nvPr/>
        </p:nvSpPr>
        <p:spPr>
          <a:xfrm>
            <a:off x="720132" y="411982"/>
            <a:ext cx="10751736" cy="71343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Calibri" panose="020F0502020204030204" pitchFamily="34" charset="0"/>
                <a:ea typeface="Calibri" panose="020F0502020204030204" pitchFamily="34" charset="0"/>
                <a:cs typeface="Calibri" panose="020F0502020204030204" pitchFamily="34" charset="0"/>
              </a:rPr>
              <a:t>Problem Statement</a:t>
            </a:r>
            <a:endParaRPr lang="en-IN" sz="36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2793BB60-D2E2-A8B9-D96F-D4D756113941}"/>
              </a:ext>
            </a:extLst>
          </p:cNvPr>
          <p:cNvSpPr txBox="1"/>
          <p:nvPr/>
        </p:nvSpPr>
        <p:spPr>
          <a:xfrm>
            <a:off x="720132" y="1929284"/>
            <a:ext cx="10751736" cy="2215991"/>
          </a:xfrm>
          <a:prstGeom prst="rect">
            <a:avLst/>
          </a:prstGeom>
          <a:no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IN" sz="2400" dirty="0">
                <a:solidFill>
                  <a:srgbClr val="24292F"/>
                </a:solidFill>
                <a:effectLst/>
                <a:latin typeface="Calibri" panose="020F0502020204030204" pitchFamily="34" charset="0"/>
                <a:ea typeface="Calibri" panose="020F0502020204030204" pitchFamily="34" charset="0"/>
                <a:cs typeface="Calibri" panose="020F0502020204030204" pitchFamily="34" charset="0"/>
              </a:rPr>
              <a:t>The goal of this project is to analyse the bird strike incidents happened between 2000-2011. To achieve the goal, we used a data set </a:t>
            </a:r>
            <a:r>
              <a:rPr lang="en-I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that is collected by FAA during 2000-2011. The objective of the project is to perform data visualization techniques to understand insights of the data. This project aims apply various Business Intelligence tools such as Tableau or Power BI to get a visual understanding of the data. </a:t>
            </a:r>
          </a:p>
          <a:p>
            <a:endParaRPr lang="en-IN" dirty="0"/>
          </a:p>
        </p:txBody>
      </p:sp>
    </p:spTree>
    <p:extLst>
      <p:ext uri="{BB962C8B-B14F-4D97-AF65-F5344CB8AC3E}">
        <p14:creationId xmlns:p14="http://schemas.microsoft.com/office/powerpoint/2010/main" val="2273246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1385108-1EFC-6EA1-B9CB-8A541B65D55B}"/>
              </a:ext>
            </a:extLst>
          </p:cNvPr>
          <p:cNvSpPr/>
          <p:nvPr/>
        </p:nvSpPr>
        <p:spPr>
          <a:xfrm>
            <a:off x="619648" y="310384"/>
            <a:ext cx="10952703" cy="7033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Calibri" panose="020F0502020204030204" pitchFamily="34" charset="0"/>
                <a:ea typeface="Calibri" panose="020F0502020204030204" pitchFamily="34" charset="0"/>
                <a:cs typeface="Calibri" panose="020F0502020204030204" pitchFamily="34" charset="0"/>
              </a:rPr>
              <a:t>Insights</a:t>
            </a:r>
            <a:endParaRPr lang="en-IN" sz="36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E6E2C1A4-9A73-3099-CC23-0CDEC668E0CF}"/>
              </a:ext>
            </a:extLst>
          </p:cNvPr>
          <p:cNvSpPr txBox="1"/>
          <p:nvPr/>
        </p:nvSpPr>
        <p:spPr>
          <a:xfrm>
            <a:off x="3407136" y="1125844"/>
            <a:ext cx="5717092" cy="461665"/>
          </a:xfrm>
          <a:prstGeom prst="rect">
            <a:avLst/>
          </a:prstGeom>
          <a:noFill/>
        </p:spPr>
        <p:txBody>
          <a:bodyPr wrap="square" rtlCol="0">
            <a:spAutoFit/>
          </a:bodyPr>
          <a:lstStyle/>
          <a:p>
            <a:r>
              <a:rPr lang="en-US" sz="2400" dirty="0">
                <a:latin typeface="Franklin Gothic Demi Cond" panose="020B0706030402020204" pitchFamily="34" charset="0"/>
              </a:rPr>
              <a:t>Total Number of Bird Strikes Incidents per Year</a:t>
            </a:r>
            <a:endParaRPr lang="en-IN" sz="2400" dirty="0">
              <a:latin typeface="Franklin Gothic Demi Cond" panose="020B0706030402020204" pitchFamily="34" charset="0"/>
            </a:endParaRPr>
          </a:p>
        </p:txBody>
      </p:sp>
      <p:sp>
        <p:nvSpPr>
          <p:cNvPr id="4" name="TextBox 3">
            <a:extLst>
              <a:ext uri="{FF2B5EF4-FFF2-40B4-BE49-F238E27FC236}">
                <a16:creationId xmlns:a16="http://schemas.microsoft.com/office/drawing/2014/main" id="{1BB0FD36-2E26-777D-D46C-21DF68EDFBF2}"/>
              </a:ext>
            </a:extLst>
          </p:cNvPr>
          <p:cNvSpPr txBox="1"/>
          <p:nvPr/>
        </p:nvSpPr>
        <p:spPr>
          <a:xfrm>
            <a:off x="619648" y="2004622"/>
            <a:ext cx="3353905" cy="4247317"/>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We can see that Bird Strikes Incidents have an upward trend 2009 has the highest number of incidents.</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i="0" dirty="0">
                <a:effectLst/>
                <a:latin typeface="Calibri" panose="020F0502020204030204" pitchFamily="34" charset="0"/>
                <a:ea typeface="Calibri" panose="020F0502020204030204" pitchFamily="34" charset="0"/>
                <a:cs typeface="Calibri" panose="020F0502020204030204" pitchFamily="34" charset="0"/>
              </a:rPr>
              <a:t>Number of Bird Strikes trended up between 2005 and 2011 with a rise of 1,099.</a:t>
            </a:r>
          </a:p>
          <a:p>
            <a:pPr marL="285750" indent="-285750">
              <a:buFont typeface="Arial" panose="020B0604020202020204" pitchFamily="34" charset="0"/>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i="0" dirty="0">
                <a:effectLst/>
                <a:latin typeface="Calibri" panose="020F0502020204030204" pitchFamily="34" charset="0"/>
                <a:ea typeface="Calibri" panose="020F0502020204030204" pitchFamily="34" charset="0"/>
                <a:cs typeface="Calibri" panose="020F0502020204030204" pitchFamily="34" charset="0"/>
              </a:rPr>
              <a:t>Small birds are affecting more on the strikes. 2009, 2010 &amp; 2011 are the year where most strikes occurred</a:t>
            </a:r>
          </a:p>
          <a:p>
            <a:pPr marL="285750" indent="-285750">
              <a:buFont typeface="Arial" panose="020B0604020202020204" pitchFamily="34" charset="0"/>
              <a:buChar char="•"/>
            </a:pPr>
            <a:endParaRPr lang="en-US" dirty="0">
              <a:latin typeface="Franklin Gothic Book" panose="020B0503020102020204" pitchFamily="34" charset="0"/>
            </a:endParaRPr>
          </a:p>
          <a:p>
            <a:endParaRPr lang="en-IN" dirty="0">
              <a:latin typeface="Franklin Gothic Book" panose="020B0503020102020204" pitchFamily="34" charset="0"/>
            </a:endParaRPr>
          </a:p>
        </p:txBody>
      </p:sp>
      <p:pic>
        <p:nvPicPr>
          <p:cNvPr id="11" name="Picture 10">
            <a:extLst>
              <a:ext uri="{FF2B5EF4-FFF2-40B4-BE49-F238E27FC236}">
                <a16:creationId xmlns:a16="http://schemas.microsoft.com/office/drawing/2014/main" id="{F32A2B2D-B5E3-6986-B771-8CA99A2DF6C8}"/>
              </a:ext>
            </a:extLst>
          </p:cNvPr>
          <p:cNvPicPr>
            <a:picLocks noChangeAspect="1"/>
          </p:cNvPicPr>
          <p:nvPr/>
        </p:nvPicPr>
        <p:blipFill rotWithShape="1">
          <a:blip r:embed="rId2"/>
          <a:srcRect l="7261" t="14782" r="31063" b="19432"/>
          <a:stretch/>
        </p:blipFill>
        <p:spPr>
          <a:xfrm>
            <a:off x="4052869" y="1754987"/>
            <a:ext cx="7519482" cy="4511543"/>
          </a:xfrm>
          <a:prstGeom prst="rect">
            <a:avLst/>
          </a:prstGeom>
        </p:spPr>
      </p:pic>
    </p:spTree>
    <p:extLst>
      <p:ext uri="{BB962C8B-B14F-4D97-AF65-F5344CB8AC3E}">
        <p14:creationId xmlns:p14="http://schemas.microsoft.com/office/powerpoint/2010/main" val="3353008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28416C-1698-A6AB-917F-212918CBD34A}"/>
              </a:ext>
            </a:extLst>
          </p:cNvPr>
          <p:cNvSpPr txBox="1"/>
          <p:nvPr/>
        </p:nvSpPr>
        <p:spPr>
          <a:xfrm>
            <a:off x="4242079" y="0"/>
            <a:ext cx="3707842" cy="461665"/>
          </a:xfrm>
          <a:prstGeom prst="rect">
            <a:avLst/>
          </a:prstGeom>
          <a:noFill/>
        </p:spPr>
        <p:txBody>
          <a:bodyPr wrap="square" rtlCol="0">
            <a:spAutoFit/>
          </a:bodyPr>
          <a:lstStyle/>
          <a:p>
            <a:r>
              <a:rPr lang="en-US" sz="2400" dirty="0">
                <a:latin typeface="Franklin Gothic Demi Cond" panose="020B0706030402020204" pitchFamily="34" charset="0"/>
              </a:rPr>
              <a:t>Bird Strikes Incidents in US</a:t>
            </a:r>
            <a:endParaRPr lang="en-IN" sz="2400" dirty="0">
              <a:latin typeface="Franklin Gothic Demi Cond" panose="020B0706030402020204" pitchFamily="34" charset="0"/>
            </a:endParaRPr>
          </a:p>
        </p:txBody>
      </p:sp>
      <p:sp>
        <p:nvSpPr>
          <p:cNvPr id="3" name="TextBox 2">
            <a:extLst>
              <a:ext uri="{FF2B5EF4-FFF2-40B4-BE49-F238E27FC236}">
                <a16:creationId xmlns:a16="http://schemas.microsoft.com/office/drawing/2014/main" id="{540EFCAE-3DC9-85A6-4C8C-52DD6742EFA8}"/>
              </a:ext>
            </a:extLst>
          </p:cNvPr>
          <p:cNvSpPr txBox="1"/>
          <p:nvPr/>
        </p:nvSpPr>
        <p:spPr>
          <a:xfrm>
            <a:off x="980388" y="5094171"/>
            <a:ext cx="3996965" cy="923330"/>
          </a:xfrm>
          <a:prstGeom prst="rect">
            <a:avLst/>
          </a:prstGeom>
          <a:solidFill>
            <a:schemeClr val="bg1"/>
          </a:solidFill>
        </p:spPr>
        <p:txBody>
          <a:bodyPr wrap="square" rtlCol="0">
            <a:spAutoFit/>
          </a:bodyPr>
          <a:lstStyle/>
          <a:p>
            <a:r>
              <a:rPr lang="en-US" b="0" i="0" dirty="0">
                <a:effectLst/>
                <a:latin typeface="Franklin Gothic Book" panose="020B0503020102020204" pitchFamily="34" charset="0"/>
              </a:rPr>
              <a:t>California, Texas and Florida has the highest number of bird strike incidents.</a:t>
            </a:r>
          </a:p>
          <a:p>
            <a:endParaRPr lang="en-IN" dirty="0">
              <a:latin typeface="Franklin Gothic Book" panose="020B0503020102020204" pitchFamily="34" charset="0"/>
            </a:endParaRPr>
          </a:p>
        </p:txBody>
      </p:sp>
      <p:pic>
        <p:nvPicPr>
          <p:cNvPr id="1025" name="Picture 1" descr="Bird strikes in US">
            <a:extLst>
              <a:ext uri="{FF2B5EF4-FFF2-40B4-BE49-F238E27FC236}">
                <a16:creationId xmlns:a16="http://schemas.microsoft.com/office/drawing/2014/main" id="{72F7D08E-6453-6406-5BBC-E9B5AB7E11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036" y="672379"/>
            <a:ext cx="4807670" cy="421107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16797321-3B9B-681A-70F4-C4DB09661A69}"/>
              </a:ext>
            </a:extLst>
          </p:cNvPr>
          <p:cNvPicPr>
            <a:picLocks noChangeAspect="1"/>
          </p:cNvPicPr>
          <p:nvPr/>
        </p:nvPicPr>
        <p:blipFill rotWithShape="1">
          <a:blip r:embed="rId3"/>
          <a:srcRect l="50800" t="18969" r="14329" b="15052"/>
          <a:stretch/>
        </p:blipFill>
        <p:spPr>
          <a:xfrm>
            <a:off x="6187125" y="475964"/>
            <a:ext cx="5429839" cy="5778987"/>
          </a:xfrm>
          <a:prstGeom prst="rect">
            <a:avLst/>
          </a:prstGeom>
        </p:spPr>
      </p:pic>
      <p:cxnSp>
        <p:nvCxnSpPr>
          <p:cNvPr id="5" name="Straight Arrow Connector 4">
            <a:extLst>
              <a:ext uri="{FF2B5EF4-FFF2-40B4-BE49-F238E27FC236}">
                <a16:creationId xmlns:a16="http://schemas.microsoft.com/office/drawing/2014/main" id="{B9314BBB-A394-8E46-D063-4B75BCDC51C8}"/>
              </a:ext>
            </a:extLst>
          </p:cNvPr>
          <p:cNvCxnSpPr/>
          <p:nvPr/>
        </p:nvCxnSpPr>
        <p:spPr>
          <a:xfrm flipV="1">
            <a:off x="1395167" y="3242821"/>
            <a:ext cx="0" cy="1851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3D78D72C-730D-02BB-1810-AA5C6819B087}"/>
              </a:ext>
            </a:extLst>
          </p:cNvPr>
          <p:cNvCxnSpPr/>
          <p:nvPr/>
        </p:nvCxnSpPr>
        <p:spPr>
          <a:xfrm flipV="1">
            <a:off x="2347274" y="3742441"/>
            <a:ext cx="452487" cy="14988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F2FF4C2-68EC-8E48-9FC4-C0039A7FB0D4}"/>
              </a:ext>
            </a:extLst>
          </p:cNvPr>
          <p:cNvCxnSpPr/>
          <p:nvPr/>
        </p:nvCxnSpPr>
        <p:spPr>
          <a:xfrm flipV="1">
            <a:off x="3497344" y="3978111"/>
            <a:ext cx="744735" cy="1263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1829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28416C-1698-A6AB-917F-212918CBD34A}"/>
              </a:ext>
            </a:extLst>
          </p:cNvPr>
          <p:cNvSpPr txBox="1"/>
          <p:nvPr/>
        </p:nvSpPr>
        <p:spPr>
          <a:xfrm>
            <a:off x="4242079" y="0"/>
            <a:ext cx="3707842" cy="461665"/>
          </a:xfrm>
          <a:prstGeom prst="rect">
            <a:avLst/>
          </a:prstGeom>
          <a:noFill/>
        </p:spPr>
        <p:txBody>
          <a:bodyPr wrap="square" rtlCol="0">
            <a:spAutoFit/>
          </a:bodyPr>
          <a:lstStyle/>
          <a:p>
            <a:r>
              <a:rPr lang="en-US" sz="2400" dirty="0">
                <a:latin typeface="Franklin Gothic Demi Cond" panose="020B0706030402020204" pitchFamily="34" charset="0"/>
              </a:rPr>
              <a:t>Bird Strikes Incidents in US</a:t>
            </a:r>
            <a:endParaRPr lang="en-IN" sz="2400" dirty="0">
              <a:latin typeface="Franklin Gothic Demi Cond" panose="020B0706030402020204" pitchFamily="34" charset="0"/>
            </a:endParaRPr>
          </a:p>
        </p:txBody>
      </p:sp>
      <p:pic>
        <p:nvPicPr>
          <p:cNvPr id="15" name="Picture 14">
            <a:extLst>
              <a:ext uri="{FF2B5EF4-FFF2-40B4-BE49-F238E27FC236}">
                <a16:creationId xmlns:a16="http://schemas.microsoft.com/office/drawing/2014/main" id="{2A5F5FC1-B0B9-0ECC-F525-494CC99FEE21}"/>
              </a:ext>
            </a:extLst>
          </p:cNvPr>
          <p:cNvPicPr>
            <a:picLocks noChangeAspect="1"/>
          </p:cNvPicPr>
          <p:nvPr/>
        </p:nvPicPr>
        <p:blipFill rotWithShape="1">
          <a:blip r:embed="rId2"/>
          <a:srcRect l="4252" t="48797" r="62269" b="27972"/>
          <a:stretch/>
        </p:blipFill>
        <p:spPr>
          <a:xfrm>
            <a:off x="0" y="611977"/>
            <a:ext cx="5442836" cy="2124342"/>
          </a:xfrm>
          <a:prstGeom prst="rect">
            <a:avLst/>
          </a:prstGeom>
        </p:spPr>
      </p:pic>
      <p:pic>
        <p:nvPicPr>
          <p:cNvPr id="17" name="Picture 16">
            <a:extLst>
              <a:ext uri="{FF2B5EF4-FFF2-40B4-BE49-F238E27FC236}">
                <a16:creationId xmlns:a16="http://schemas.microsoft.com/office/drawing/2014/main" id="{6CBA29C5-7DD6-5A77-F6E7-2CFEDE8DDEE0}"/>
              </a:ext>
            </a:extLst>
          </p:cNvPr>
          <p:cNvPicPr>
            <a:picLocks noChangeAspect="1"/>
          </p:cNvPicPr>
          <p:nvPr/>
        </p:nvPicPr>
        <p:blipFill rotWithShape="1">
          <a:blip r:embed="rId3"/>
          <a:srcRect l="3144" t="48797" r="61830" b="27423"/>
          <a:stretch/>
        </p:blipFill>
        <p:spPr>
          <a:xfrm>
            <a:off x="0" y="2732608"/>
            <a:ext cx="5442836" cy="2078610"/>
          </a:xfrm>
          <a:prstGeom prst="rect">
            <a:avLst/>
          </a:prstGeom>
        </p:spPr>
      </p:pic>
      <p:pic>
        <p:nvPicPr>
          <p:cNvPr id="19" name="Picture 18">
            <a:extLst>
              <a:ext uri="{FF2B5EF4-FFF2-40B4-BE49-F238E27FC236}">
                <a16:creationId xmlns:a16="http://schemas.microsoft.com/office/drawing/2014/main" id="{4AF6F028-D49D-4B6E-65A8-7EEDCC253B20}"/>
              </a:ext>
            </a:extLst>
          </p:cNvPr>
          <p:cNvPicPr>
            <a:picLocks noChangeAspect="1"/>
          </p:cNvPicPr>
          <p:nvPr/>
        </p:nvPicPr>
        <p:blipFill rotWithShape="1">
          <a:blip r:embed="rId4"/>
          <a:srcRect l="3789" t="36151" r="22603" b="14639"/>
          <a:stretch/>
        </p:blipFill>
        <p:spPr>
          <a:xfrm>
            <a:off x="1" y="4811218"/>
            <a:ext cx="5442836" cy="2046781"/>
          </a:xfrm>
          <a:prstGeom prst="rect">
            <a:avLst/>
          </a:prstGeom>
        </p:spPr>
      </p:pic>
      <p:sp>
        <p:nvSpPr>
          <p:cNvPr id="21" name="TextBox 20">
            <a:extLst>
              <a:ext uri="{FF2B5EF4-FFF2-40B4-BE49-F238E27FC236}">
                <a16:creationId xmlns:a16="http://schemas.microsoft.com/office/drawing/2014/main" id="{382AD7E9-A781-7F36-AA18-465BF0BA7EC6}"/>
              </a:ext>
            </a:extLst>
          </p:cNvPr>
          <p:cNvSpPr txBox="1"/>
          <p:nvPr/>
        </p:nvSpPr>
        <p:spPr>
          <a:xfrm>
            <a:off x="5917420" y="1073983"/>
            <a:ext cx="5724683" cy="1200329"/>
          </a:xfrm>
          <a:prstGeom prst="rect">
            <a:avLst/>
          </a:prstGeom>
          <a:noFill/>
        </p:spPr>
        <p:txBody>
          <a:bodyPr wrap="square" rtlCol="0">
            <a:spAutoFit/>
          </a:bodyPr>
          <a:lstStyle/>
          <a:p>
            <a:pPr marL="285750" indent="-285750">
              <a:buFont typeface="Arial" panose="020B0604020202020204" pitchFamily="34" charset="0"/>
              <a:buChar char="•"/>
            </a:pPr>
            <a:r>
              <a:rPr lang="en-IN" dirty="0"/>
              <a:t>California has the highest bird strike cases</a:t>
            </a:r>
          </a:p>
          <a:p>
            <a:pPr marL="285750" indent="-285750">
              <a:buFont typeface="Arial" panose="020B0604020202020204" pitchFamily="34" charset="0"/>
              <a:buChar char="•"/>
            </a:pPr>
            <a:r>
              <a:rPr lang="en-IN" dirty="0"/>
              <a:t>Cost of damage due to bird strike is also highest</a:t>
            </a:r>
          </a:p>
          <a:p>
            <a:pPr marL="285750" indent="-285750">
              <a:buFont typeface="Arial" panose="020B0604020202020204" pitchFamily="34" charset="0"/>
              <a:buChar char="•"/>
            </a:pPr>
            <a:r>
              <a:rPr lang="en-IN" dirty="0"/>
              <a:t>In Max bird strikes incident the sky was clear </a:t>
            </a:r>
          </a:p>
          <a:p>
            <a:pPr marL="285750" indent="-285750">
              <a:buFont typeface="Arial" panose="020B0604020202020204" pitchFamily="34" charset="0"/>
              <a:buChar char="•"/>
            </a:pPr>
            <a:r>
              <a:rPr lang="en-IN" dirty="0"/>
              <a:t>Worst month for bird strike is July</a:t>
            </a:r>
          </a:p>
        </p:txBody>
      </p:sp>
      <p:sp>
        <p:nvSpPr>
          <p:cNvPr id="23" name="TextBox 22">
            <a:extLst>
              <a:ext uri="{FF2B5EF4-FFF2-40B4-BE49-F238E27FC236}">
                <a16:creationId xmlns:a16="http://schemas.microsoft.com/office/drawing/2014/main" id="{0E6B5C8A-F747-1857-D342-6C10A10326D2}"/>
              </a:ext>
            </a:extLst>
          </p:cNvPr>
          <p:cNvSpPr txBox="1"/>
          <p:nvPr/>
        </p:nvSpPr>
        <p:spPr>
          <a:xfrm>
            <a:off x="5917420" y="3033249"/>
            <a:ext cx="5638272" cy="1477328"/>
          </a:xfrm>
          <a:prstGeom prst="rect">
            <a:avLst/>
          </a:prstGeom>
          <a:noFill/>
        </p:spPr>
        <p:txBody>
          <a:bodyPr wrap="square" rtlCol="0">
            <a:spAutoFit/>
          </a:bodyPr>
          <a:lstStyle/>
          <a:p>
            <a:pPr marL="285750" indent="-285750">
              <a:buFont typeface="Arial" panose="020B0604020202020204" pitchFamily="34" charset="0"/>
              <a:buChar char="•"/>
            </a:pPr>
            <a:r>
              <a:rPr lang="en-IN" dirty="0"/>
              <a:t>Texas is the 2</a:t>
            </a:r>
            <a:r>
              <a:rPr lang="en-IN" baseline="30000" dirty="0"/>
              <a:t>nd</a:t>
            </a:r>
            <a:r>
              <a:rPr lang="en-IN" dirty="0"/>
              <a:t> highest bird strike cases</a:t>
            </a:r>
          </a:p>
          <a:p>
            <a:pPr marL="285750" indent="-285750">
              <a:buFont typeface="Arial" panose="020B0604020202020204" pitchFamily="34" charset="0"/>
              <a:buChar char="•"/>
            </a:pPr>
            <a:r>
              <a:rPr lang="en-IN" dirty="0"/>
              <a:t>Cost of damage far less compared to California and Florida</a:t>
            </a:r>
          </a:p>
          <a:p>
            <a:pPr marL="285750" indent="-285750">
              <a:buFont typeface="Arial" panose="020B0604020202020204" pitchFamily="34" charset="0"/>
              <a:buChar char="•"/>
            </a:pPr>
            <a:r>
              <a:rPr lang="en-IN" dirty="0"/>
              <a:t>In Max bird strikes incident the sky was clear</a:t>
            </a:r>
          </a:p>
          <a:p>
            <a:pPr marL="285750" indent="-285750">
              <a:buFont typeface="Arial" panose="020B0604020202020204" pitchFamily="34" charset="0"/>
              <a:buChar char="•"/>
            </a:pPr>
            <a:r>
              <a:rPr lang="en-IN" dirty="0"/>
              <a:t>Worst month for bird strike is September</a:t>
            </a:r>
          </a:p>
        </p:txBody>
      </p:sp>
      <p:sp>
        <p:nvSpPr>
          <p:cNvPr id="24" name="TextBox 23">
            <a:extLst>
              <a:ext uri="{FF2B5EF4-FFF2-40B4-BE49-F238E27FC236}">
                <a16:creationId xmlns:a16="http://schemas.microsoft.com/office/drawing/2014/main" id="{8F91B163-EC8B-A917-2060-850FF8987DDB}"/>
              </a:ext>
            </a:extLst>
          </p:cNvPr>
          <p:cNvSpPr txBox="1"/>
          <p:nvPr/>
        </p:nvSpPr>
        <p:spPr>
          <a:xfrm>
            <a:off x="5917420" y="5234443"/>
            <a:ext cx="5638272" cy="1200329"/>
          </a:xfrm>
          <a:prstGeom prst="rect">
            <a:avLst/>
          </a:prstGeom>
          <a:noFill/>
        </p:spPr>
        <p:txBody>
          <a:bodyPr wrap="square" rtlCol="0">
            <a:spAutoFit/>
          </a:bodyPr>
          <a:lstStyle/>
          <a:p>
            <a:pPr marL="285750" indent="-285750">
              <a:buFont typeface="Arial" panose="020B0604020202020204" pitchFamily="34" charset="0"/>
              <a:buChar char="•"/>
            </a:pPr>
            <a:r>
              <a:rPr lang="en-IN" dirty="0"/>
              <a:t>Florida is the 3</a:t>
            </a:r>
            <a:r>
              <a:rPr lang="en-IN" baseline="30000" dirty="0"/>
              <a:t>rd</a:t>
            </a:r>
            <a:r>
              <a:rPr lang="en-IN" dirty="0"/>
              <a:t> highest in bird strike cases</a:t>
            </a:r>
          </a:p>
          <a:p>
            <a:pPr marL="285750" indent="-285750">
              <a:buFont typeface="Arial" panose="020B0604020202020204" pitchFamily="34" charset="0"/>
              <a:buChar char="•"/>
            </a:pPr>
            <a:r>
              <a:rPr lang="en-IN" dirty="0"/>
              <a:t>Cost of damage due to bird strike is 2</a:t>
            </a:r>
            <a:r>
              <a:rPr lang="en-IN" baseline="30000" dirty="0"/>
              <a:t>nd</a:t>
            </a:r>
            <a:r>
              <a:rPr lang="en-IN" dirty="0"/>
              <a:t> highest</a:t>
            </a:r>
          </a:p>
          <a:p>
            <a:pPr marL="285750" indent="-285750">
              <a:buFont typeface="Arial" panose="020B0604020202020204" pitchFamily="34" charset="0"/>
              <a:buChar char="•"/>
            </a:pPr>
            <a:r>
              <a:rPr lang="en-IN" dirty="0"/>
              <a:t>In Max bird strikes incident the sky had some clouds</a:t>
            </a:r>
          </a:p>
          <a:p>
            <a:pPr marL="285750" indent="-285750">
              <a:buFont typeface="Arial" panose="020B0604020202020204" pitchFamily="34" charset="0"/>
              <a:buChar char="•"/>
            </a:pPr>
            <a:r>
              <a:rPr lang="en-IN" dirty="0"/>
              <a:t>Worst month for bird strike is August</a:t>
            </a:r>
          </a:p>
        </p:txBody>
      </p:sp>
    </p:spTree>
    <p:extLst>
      <p:ext uri="{BB962C8B-B14F-4D97-AF65-F5344CB8AC3E}">
        <p14:creationId xmlns:p14="http://schemas.microsoft.com/office/powerpoint/2010/main" val="877008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28416C-1698-A6AB-917F-212918CBD34A}"/>
              </a:ext>
            </a:extLst>
          </p:cNvPr>
          <p:cNvSpPr txBox="1"/>
          <p:nvPr/>
        </p:nvSpPr>
        <p:spPr>
          <a:xfrm>
            <a:off x="4242079" y="0"/>
            <a:ext cx="3707842" cy="461665"/>
          </a:xfrm>
          <a:prstGeom prst="rect">
            <a:avLst/>
          </a:prstGeom>
          <a:noFill/>
        </p:spPr>
        <p:txBody>
          <a:bodyPr wrap="square" rtlCol="0">
            <a:spAutoFit/>
          </a:bodyPr>
          <a:lstStyle/>
          <a:p>
            <a:r>
              <a:rPr lang="en-US" sz="2400" dirty="0">
                <a:latin typeface="Franklin Gothic Demi Cond" panose="020B0706030402020204" pitchFamily="34" charset="0"/>
              </a:rPr>
              <a:t>Bird Strikes Incidents in US</a:t>
            </a:r>
            <a:endParaRPr lang="en-IN" sz="2400" dirty="0">
              <a:latin typeface="Franklin Gothic Demi Cond" panose="020B0706030402020204" pitchFamily="34" charset="0"/>
            </a:endParaRPr>
          </a:p>
        </p:txBody>
      </p:sp>
      <p:sp>
        <p:nvSpPr>
          <p:cNvPr id="21" name="TextBox 20">
            <a:extLst>
              <a:ext uri="{FF2B5EF4-FFF2-40B4-BE49-F238E27FC236}">
                <a16:creationId xmlns:a16="http://schemas.microsoft.com/office/drawing/2014/main" id="{382AD7E9-A781-7F36-AA18-465BF0BA7EC6}"/>
              </a:ext>
            </a:extLst>
          </p:cNvPr>
          <p:cNvSpPr txBox="1"/>
          <p:nvPr/>
        </p:nvSpPr>
        <p:spPr>
          <a:xfrm>
            <a:off x="248948" y="5241950"/>
            <a:ext cx="6096000" cy="1384995"/>
          </a:xfrm>
          <a:prstGeom prst="rect">
            <a:avLst/>
          </a:prstGeom>
          <a:noFill/>
        </p:spPr>
        <p:txBody>
          <a:bodyPr wrap="square" rtlCol="0">
            <a:spAutoFit/>
          </a:bodyPr>
          <a:lstStyle/>
          <a:p>
            <a:pPr marL="285750" indent="-285750">
              <a:buFont typeface="Arial" panose="020B0604020202020204" pitchFamily="34" charset="0"/>
              <a:buChar char="•"/>
            </a:pPr>
            <a:r>
              <a:rPr lang="en-IN" sz="1400" dirty="0"/>
              <a:t>Alabama has less than 301 bird strike incident but cost of damage is 14M </a:t>
            </a:r>
          </a:p>
          <a:p>
            <a:pPr marL="285750" indent="-285750">
              <a:buFont typeface="Arial" panose="020B0604020202020204" pitchFamily="34" charset="0"/>
              <a:buChar char="•"/>
            </a:pPr>
            <a:r>
              <a:rPr lang="en-IN" sz="1400" dirty="0"/>
              <a:t>Alabama has the 3</a:t>
            </a:r>
            <a:r>
              <a:rPr lang="en-IN" sz="1400" baseline="30000" dirty="0"/>
              <a:t>rd</a:t>
            </a:r>
            <a:r>
              <a:rPr lang="en-IN" sz="1400" dirty="0"/>
              <a:t> highest cost of damages</a:t>
            </a:r>
          </a:p>
          <a:p>
            <a:pPr marL="285750" indent="-285750">
              <a:buFont typeface="Arial" panose="020B0604020202020204" pitchFamily="34" charset="0"/>
              <a:buChar char="•"/>
            </a:pPr>
            <a:r>
              <a:rPr lang="en-IN" sz="1400" dirty="0"/>
              <a:t>Almost all of the cases where aircraft was damaged the pilots were not warned</a:t>
            </a:r>
          </a:p>
          <a:p>
            <a:pPr marL="285750" indent="-285750">
              <a:buFont typeface="Arial" panose="020B0604020202020204" pitchFamily="34" charset="0"/>
              <a:buChar char="•"/>
            </a:pPr>
            <a:r>
              <a:rPr lang="en-IN" sz="1400" dirty="0"/>
              <a:t>Worst month for bird damage cases is August </a:t>
            </a:r>
          </a:p>
          <a:p>
            <a:pPr marL="285750" indent="-285750">
              <a:buFont typeface="Arial" panose="020B0604020202020204" pitchFamily="34" charset="0"/>
              <a:buChar char="•"/>
            </a:pPr>
            <a:r>
              <a:rPr lang="en-IN" sz="1400" dirty="0"/>
              <a:t>Small aircraft are far more affected by </a:t>
            </a:r>
            <a:r>
              <a:rPr lang="en-IN" sz="1400" dirty="0" err="1"/>
              <a:t>birdstrikes</a:t>
            </a:r>
            <a:endParaRPr lang="en-IN" sz="1400" dirty="0"/>
          </a:p>
        </p:txBody>
      </p:sp>
      <p:pic>
        <p:nvPicPr>
          <p:cNvPr id="6" name="Picture 5">
            <a:extLst>
              <a:ext uri="{FF2B5EF4-FFF2-40B4-BE49-F238E27FC236}">
                <a16:creationId xmlns:a16="http://schemas.microsoft.com/office/drawing/2014/main" id="{261F1DD8-5C0A-E096-468D-E8B33E56E80A}"/>
              </a:ext>
            </a:extLst>
          </p:cNvPr>
          <p:cNvPicPr>
            <a:picLocks noChangeAspect="1"/>
          </p:cNvPicPr>
          <p:nvPr/>
        </p:nvPicPr>
        <p:blipFill rotWithShape="1">
          <a:blip r:embed="rId2"/>
          <a:srcRect l="3479" t="14020" r="30103" b="42956"/>
          <a:stretch/>
        </p:blipFill>
        <p:spPr>
          <a:xfrm>
            <a:off x="468199" y="3367137"/>
            <a:ext cx="5140436" cy="1873058"/>
          </a:xfrm>
          <a:prstGeom prst="rect">
            <a:avLst/>
          </a:prstGeom>
        </p:spPr>
      </p:pic>
      <p:pic>
        <p:nvPicPr>
          <p:cNvPr id="24" name="Picture 23">
            <a:extLst>
              <a:ext uri="{FF2B5EF4-FFF2-40B4-BE49-F238E27FC236}">
                <a16:creationId xmlns:a16="http://schemas.microsoft.com/office/drawing/2014/main" id="{ED170FF1-150A-CC26-6705-29C249499EFE}"/>
              </a:ext>
            </a:extLst>
          </p:cNvPr>
          <p:cNvPicPr>
            <a:picLocks noChangeAspect="1"/>
          </p:cNvPicPr>
          <p:nvPr/>
        </p:nvPicPr>
        <p:blipFill rotWithShape="1">
          <a:blip r:embed="rId3"/>
          <a:srcRect l="7887" t="42709" r="18351" b="13676"/>
          <a:stretch/>
        </p:blipFill>
        <p:spPr>
          <a:xfrm>
            <a:off x="1723317" y="450010"/>
            <a:ext cx="8745366" cy="2908653"/>
          </a:xfrm>
          <a:prstGeom prst="rect">
            <a:avLst/>
          </a:prstGeom>
        </p:spPr>
      </p:pic>
      <p:sp>
        <p:nvSpPr>
          <p:cNvPr id="27" name="TextBox 26">
            <a:extLst>
              <a:ext uri="{FF2B5EF4-FFF2-40B4-BE49-F238E27FC236}">
                <a16:creationId xmlns:a16="http://schemas.microsoft.com/office/drawing/2014/main" id="{F42F4818-D9E0-8FB7-D850-CA15BEEB2A75}"/>
              </a:ext>
            </a:extLst>
          </p:cNvPr>
          <p:cNvSpPr txBox="1"/>
          <p:nvPr/>
        </p:nvSpPr>
        <p:spPr>
          <a:xfrm>
            <a:off x="6277685" y="5238439"/>
            <a:ext cx="6096000" cy="1169551"/>
          </a:xfrm>
          <a:prstGeom prst="rect">
            <a:avLst/>
          </a:prstGeom>
          <a:noFill/>
        </p:spPr>
        <p:txBody>
          <a:bodyPr wrap="square" rtlCol="0">
            <a:spAutoFit/>
          </a:bodyPr>
          <a:lstStyle/>
          <a:p>
            <a:pPr marL="285750" indent="-285750">
              <a:buFont typeface="Arial" panose="020B0604020202020204" pitchFamily="34" charset="0"/>
              <a:buChar char="•"/>
            </a:pPr>
            <a:r>
              <a:rPr lang="en-IN" sz="1400" dirty="0"/>
              <a:t>Texas has much more bird strike incident (2453) but cost of damage is 3M </a:t>
            </a:r>
          </a:p>
          <a:p>
            <a:pPr marL="285750" indent="-285750">
              <a:buFont typeface="Arial" panose="020B0604020202020204" pitchFamily="34" charset="0"/>
              <a:buChar char="•"/>
            </a:pPr>
            <a:r>
              <a:rPr lang="en-IN" sz="1400" dirty="0"/>
              <a:t>Texas has the 3</a:t>
            </a:r>
            <a:r>
              <a:rPr lang="en-IN" sz="1400" baseline="30000" dirty="0"/>
              <a:t>rd</a:t>
            </a:r>
            <a:r>
              <a:rPr lang="en-IN" sz="1400" dirty="0"/>
              <a:t> highest records of bird strikes</a:t>
            </a:r>
          </a:p>
          <a:p>
            <a:pPr marL="285750" indent="-285750">
              <a:buFont typeface="Arial" panose="020B0604020202020204" pitchFamily="34" charset="0"/>
              <a:buChar char="•"/>
            </a:pPr>
            <a:r>
              <a:rPr lang="en-IN" sz="1400" dirty="0"/>
              <a:t>Texas does much better job in warning the pilots compared to Alabama</a:t>
            </a:r>
          </a:p>
          <a:p>
            <a:pPr marL="285750" indent="-285750">
              <a:buFont typeface="Arial" panose="020B0604020202020204" pitchFamily="34" charset="0"/>
              <a:buChar char="•"/>
            </a:pPr>
            <a:r>
              <a:rPr lang="en-IN" sz="1400" dirty="0"/>
              <a:t>Worst month for bird damage cases is September</a:t>
            </a:r>
          </a:p>
          <a:p>
            <a:pPr marL="285750" indent="-285750">
              <a:buFont typeface="Arial" panose="020B0604020202020204" pitchFamily="34" charset="0"/>
              <a:buChar char="•"/>
            </a:pPr>
            <a:r>
              <a:rPr lang="en-IN" sz="1400" dirty="0"/>
              <a:t>Small and large aircrafts are equally affected by bird strikes in </a:t>
            </a:r>
            <a:r>
              <a:rPr lang="en-IN" sz="1400" dirty="0" err="1"/>
              <a:t>texas</a:t>
            </a:r>
            <a:endParaRPr lang="en-IN" sz="1400" dirty="0"/>
          </a:p>
        </p:txBody>
      </p:sp>
      <p:pic>
        <p:nvPicPr>
          <p:cNvPr id="33" name="Picture 32">
            <a:extLst>
              <a:ext uri="{FF2B5EF4-FFF2-40B4-BE49-F238E27FC236}">
                <a16:creationId xmlns:a16="http://schemas.microsoft.com/office/drawing/2014/main" id="{25BC67D1-CC49-5654-F3F7-E7D3D71CFD38}"/>
              </a:ext>
            </a:extLst>
          </p:cNvPr>
          <p:cNvPicPr>
            <a:picLocks noChangeAspect="1"/>
          </p:cNvPicPr>
          <p:nvPr/>
        </p:nvPicPr>
        <p:blipFill rotWithShape="1">
          <a:blip r:embed="rId4"/>
          <a:srcRect l="5799" t="36976" r="39072" b="27932"/>
          <a:stretch/>
        </p:blipFill>
        <p:spPr>
          <a:xfrm>
            <a:off x="6277685" y="3363855"/>
            <a:ext cx="5231279" cy="1873058"/>
          </a:xfrm>
          <a:prstGeom prst="rect">
            <a:avLst/>
          </a:prstGeom>
        </p:spPr>
      </p:pic>
      <p:sp>
        <p:nvSpPr>
          <p:cNvPr id="34" name="Oval 33">
            <a:extLst>
              <a:ext uri="{FF2B5EF4-FFF2-40B4-BE49-F238E27FC236}">
                <a16:creationId xmlns:a16="http://schemas.microsoft.com/office/drawing/2014/main" id="{0DCF5B43-0DE8-BDA2-E204-17D48093C4CD}"/>
              </a:ext>
            </a:extLst>
          </p:cNvPr>
          <p:cNvSpPr/>
          <p:nvPr/>
        </p:nvSpPr>
        <p:spPr>
          <a:xfrm>
            <a:off x="8760588" y="2596239"/>
            <a:ext cx="265471" cy="285136"/>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Oval 34">
            <a:extLst>
              <a:ext uri="{FF2B5EF4-FFF2-40B4-BE49-F238E27FC236}">
                <a16:creationId xmlns:a16="http://schemas.microsoft.com/office/drawing/2014/main" id="{6A7B5461-1802-931F-8FA5-224D30AD050C}"/>
              </a:ext>
            </a:extLst>
          </p:cNvPr>
          <p:cNvSpPr/>
          <p:nvPr/>
        </p:nvSpPr>
        <p:spPr>
          <a:xfrm>
            <a:off x="2850204" y="1615827"/>
            <a:ext cx="486383" cy="478443"/>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579910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7D2A34-A052-BAD0-7552-58ADA6656331}"/>
              </a:ext>
            </a:extLst>
          </p:cNvPr>
          <p:cNvSpPr txBox="1"/>
          <p:nvPr/>
        </p:nvSpPr>
        <p:spPr>
          <a:xfrm>
            <a:off x="2113503" y="130803"/>
            <a:ext cx="10078497" cy="461665"/>
          </a:xfrm>
          <a:prstGeom prst="rect">
            <a:avLst/>
          </a:prstGeom>
          <a:noFill/>
        </p:spPr>
        <p:txBody>
          <a:bodyPr wrap="square" rtlCol="0">
            <a:spAutoFit/>
          </a:bodyPr>
          <a:lstStyle/>
          <a:p>
            <a:r>
              <a:rPr lang="en-US" sz="2400" dirty="0">
                <a:latin typeface="Franklin Gothic Demi Cond" panose="020B0706030402020204" pitchFamily="34" charset="0"/>
              </a:rPr>
              <a:t>Top 10 Airlines having encountered most number of bird strikes</a:t>
            </a:r>
            <a:endParaRPr lang="en-IN" sz="2400" dirty="0">
              <a:latin typeface="Franklin Gothic Demi Cond" panose="020B0706030402020204" pitchFamily="34" charset="0"/>
            </a:endParaRPr>
          </a:p>
        </p:txBody>
      </p:sp>
      <p:sp>
        <p:nvSpPr>
          <p:cNvPr id="3" name="TextBox 2">
            <a:extLst>
              <a:ext uri="{FF2B5EF4-FFF2-40B4-BE49-F238E27FC236}">
                <a16:creationId xmlns:a16="http://schemas.microsoft.com/office/drawing/2014/main" id="{41A10776-9BF0-B4D4-5C32-E7708438CFD9}"/>
              </a:ext>
            </a:extLst>
          </p:cNvPr>
          <p:cNvSpPr txBox="1"/>
          <p:nvPr/>
        </p:nvSpPr>
        <p:spPr>
          <a:xfrm>
            <a:off x="857531" y="5012683"/>
            <a:ext cx="8098971"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ranklin Gothic Book" panose="020B0503020102020204" pitchFamily="34" charset="0"/>
              </a:rPr>
              <a:t>Southwest airlines has encountered most number of bird strike followed by business and American airlines</a:t>
            </a:r>
          </a:p>
          <a:p>
            <a:pPr marL="285750" indent="-285750">
              <a:buFont typeface="Arial" panose="020B0604020202020204" pitchFamily="34" charset="0"/>
              <a:buChar char="•"/>
            </a:pPr>
            <a:r>
              <a:rPr lang="en-US" dirty="0">
                <a:latin typeface="Franklin Gothic Book" panose="020B0503020102020204" pitchFamily="34" charset="0"/>
              </a:rPr>
              <a:t>Except for southwest airlines all other </a:t>
            </a:r>
            <a:r>
              <a:rPr lang="en-US" dirty="0" err="1">
                <a:latin typeface="Franklin Gothic Book" panose="020B0503020102020204" pitchFamily="34" charset="0"/>
              </a:rPr>
              <a:t>birdstrike</a:t>
            </a:r>
            <a:r>
              <a:rPr lang="en-US" dirty="0">
                <a:latin typeface="Franklin Gothic Book" panose="020B0503020102020204" pitchFamily="34" charset="0"/>
              </a:rPr>
              <a:t> incidents are dominated my small sized aircraft</a:t>
            </a:r>
          </a:p>
          <a:p>
            <a:pPr marL="285750" indent="-285750">
              <a:buFont typeface="Arial" panose="020B0604020202020204" pitchFamily="34" charset="0"/>
              <a:buChar char="•"/>
            </a:pPr>
            <a:endParaRPr lang="en-IN" dirty="0">
              <a:latin typeface="Franklin Gothic Book" panose="020B0503020102020204" pitchFamily="34" charset="0"/>
            </a:endParaRPr>
          </a:p>
        </p:txBody>
      </p:sp>
      <p:pic>
        <p:nvPicPr>
          <p:cNvPr id="6" name="Picture 5">
            <a:extLst>
              <a:ext uri="{FF2B5EF4-FFF2-40B4-BE49-F238E27FC236}">
                <a16:creationId xmlns:a16="http://schemas.microsoft.com/office/drawing/2014/main" id="{05BC4299-8FFE-D9F9-43FF-A4F973AAFF67}"/>
              </a:ext>
            </a:extLst>
          </p:cNvPr>
          <p:cNvPicPr>
            <a:picLocks noChangeAspect="1"/>
          </p:cNvPicPr>
          <p:nvPr/>
        </p:nvPicPr>
        <p:blipFill rotWithShape="1">
          <a:blip r:embed="rId2">
            <a:extLst>
              <a:ext uri="{28A0092B-C50C-407E-A947-70E740481C1C}">
                <a14:useLocalDpi xmlns:a14="http://schemas.microsoft.com/office/drawing/2010/main" val="0"/>
              </a:ext>
            </a:extLst>
          </a:blip>
          <a:srcRect l="3247" t="33578" r="27397" b="12720"/>
          <a:stretch/>
        </p:blipFill>
        <p:spPr>
          <a:xfrm>
            <a:off x="933772" y="592468"/>
            <a:ext cx="10324456" cy="4281716"/>
          </a:xfrm>
          <a:prstGeom prst="rect">
            <a:avLst/>
          </a:prstGeom>
        </p:spPr>
      </p:pic>
    </p:spTree>
    <p:extLst>
      <p:ext uri="{BB962C8B-B14F-4D97-AF65-F5344CB8AC3E}">
        <p14:creationId xmlns:p14="http://schemas.microsoft.com/office/powerpoint/2010/main" val="27871994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2487</TotalTime>
  <Words>1452</Words>
  <Application>Microsoft Office PowerPoint</Application>
  <PresentationFormat>Widescreen</PresentationFormat>
  <Paragraphs>117</Paragraphs>
  <Slides>15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-apple-system</vt:lpstr>
      <vt:lpstr>Arial</vt:lpstr>
      <vt:lpstr>Calibri</vt:lpstr>
      <vt:lpstr>Calibri Light</vt:lpstr>
      <vt:lpstr>Franklin Gothic Book</vt:lpstr>
      <vt:lpstr>Franklin Gothic Demi Cond</vt:lpstr>
      <vt:lpstr>Inter</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Deepali Kank</dc:creator>
  <cp:lastModifiedBy>Sudarshan Chauhan</cp:lastModifiedBy>
  <cp:revision>30</cp:revision>
  <dcterms:created xsi:type="dcterms:W3CDTF">2022-11-21T06:34:00Z</dcterms:created>
  <dcterms:modified xsi:type="dcterms:W3CDTF">2023-04-11T14:48:32Z</dcterms:modified>
</cp:coreProperties>
</file>

<file path=docProps/thumbnail.jpeg>
</file>